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6" r:id="rId1"/>
  </p:sldMasterIdLst>
  <p:notesMasterIdLst>
    <p:notesMasterId r:id="rId32"/>
  </p:notesMasterIdLst>
  <p:handoutMasterIdLst>
    <p:handoutMasterId r:id="rId33"/>
  </p:handoutMasterIdLst>
  <p:sldIdLst>
    <p:sldId id="281" r:id="rId2"/>
    <p:sldId id="274" r:id="rId3"/>
    <p:sldId id="283" r:id="rId4"/>
    <p:sldId id="322" r:id="rId5"/>
    <p:sldId id="275" r:id="rId6"/>
    <p:sldId id="320" r:id="rId7"/>
    <p:sldId id="284" r:id="rId8"/>
    <p:sldId id="302" r:id="rId9"/>
    <p:sldId id="323" r:id="rId10"/>
    <p:sldId id="286" r:id="rId11"/>
    <p:sldId id="287" r:id="rId12"/>
    <p:sldId id="289" r:id="rId13"/>
    <p:sldId id="290" r:id="rId14"/>
    <p:sldId id="295" r:id="rId15"/>
    <p:sldId id="292" r:id="rId16"/>
    <p:sldId id="293" r:id="rId17"/>
    <p:sldId id="294" r:id="rId18"/>
    <p:sldId id="309" r:id="rId19"/>
    <p:sldId id="296" r:id="rId20"/>
    <p:sldId id="307" r:id="rId21"/>
    <p:sldId id="308" r:id="rId22"/>
    <p:sldId id="319" r:id="rId23"/>
    <p:sldId id="297" r:id="rId24"/>
    <p:sldId id="299" r:id="rId25"/>
    <p:sldId id="298" r:id="rId26"/>
    <p:sldId id="317" r:id="rId27"/>
    <p:sldId id="318" r:id="rId28"/>
    <p:sldId id="312" r:id="rId29"/>
    <p:sldId id="282" r:id="rId30"/>
    <p:sldId id="321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EBA"/>
    <a:srgbClr val="C6A035"/>
    <a:srgbClr val="B48E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0" autoAdjust="0"/>
    <p:restoredTop sz="94157" autoAdjust="0"/>
  </p:normalViewPr>
  <p:slideViewPr>
    <p:cSldViewPr snapToGrid="0">
      <p:cViewPr varScale="1">
        <p:scale>
          <a:sx n="66" d="100"/>
          <a:sy n="66" d="100"/>
        </p:scale>
        <p:origin x="5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C1FC7F8-5B89-E518-7E47-914FD55F6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AB08BC-EEA5-DD6A-FFD2-58E7261F58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A62E5-25ED-8643-AA54-EA103D9AE0FE}" type="datetimeFigureOut">
              <a:rPr lang="de-CH" smtClean="0"/>
              <a:t>04.11.2022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BA89C2-641E-788A-226A-6C543984A0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EF8485-6050-7922-68B3-713082197E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CC76C-ED59-CE47-8A4C-99A3D07809A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2046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9D61E-713B-4A8B-A4E8-BC8B5530CAD2}" type="datetimeFigureOut">
              <a:rPr lang="de-CH" smtClean="0"/>
              <a:t>04.11.2022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AC40D-5E1B-42FA-A31A-19D4ADDA1D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399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AC40D-5E1B-42FA-A31A-19D4ADDA1DD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931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E1EC08E9-BBFF-0F34-9982-95B39390E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988" y="2531757"/>
            <a:ext cx="5933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Haupttitel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9400BD-3E46-B686-2BDC-F5FBD25A3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632" y="643244"/>
            <a:ext cx="2696150" cy="108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4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Folie mit Text - 2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E985D-F4FC-53F3-C537-92275E0E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14800" cy="1600200"/>
          </a:xfrm>
        </p:spPr>
        <p:txBody>
          <a:bodyPr anchor="b"/>
          <a:lstStyle>
            <a:lvl1pPr>
              <a:defRPr sz="3200"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2D1013-C98E-275A-E7DF-C91A3879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B48E23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766BAE-9E79-4EC6-076D-C22BE0478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200F3EB-00BF-A09B-99CA-1267F382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8BC022-57FA-1C16-4A06-18713F80B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2AFC57-43C9-4424-119A-D750B789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B48E2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39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seite"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4C38CC8-161B-F037-047A-694A59EF3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47" y="4572096"/>
            <a:ext cx="2170939" cy="87143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0742C06-A134-F56F-EB1A-E6CA3F7BF83C}"/>
              </a:ext>
            </a:extLst>
          </p:cNvPr>
          <p:cNvSpPr txBox="1"/>
          <p:nvPr userDrawn="1"/>
        </p:nvSpPr>
        <p:spPr>
          <a:xfrm>
            <a:off x="709247" y="5594811"/>
            <a:ext cx="1934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vitafutura.ch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E1B700-9CC8-95E8-B879-F90882252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213574" y="4102621"/>
            <a:ext cx="3199688" cy="31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97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lie grosser Titel Text + Bild LaVi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8839AD6-A8DE-E086-8F3B-7FBF83B52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303823" y="5441686"/>
            <a:ext cx="1774905" cy="156822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5253036" cy="40950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de-DE" sz="2800" b="0" kern="1200" dirty="0">
                <a:solidFill>
                  <a:srgbClr val="007699"/>
                </a:solidFill>
                <a:latin typeface="+mn-lt"/>
                <a:ea typeface="+mn-ea"/>
                <a:cs typeface="+mn-cs"/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>
                <a:solidFill>
                  <a:srgbClr val="1A7699"/>
                </a:solidFill>
              </a:rPr>
              <a:pPr/>
              <a:t>‹Nr.›</a:t>
            </a:fld>
            <a:endParaRPr lang="de-DE" dirty="0">
              <a:solidFill>
                <a:srgbClr val="1A7699"/>
              </a:solidFill>
            </a:endParaRP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940A6E4-6D36-C11C-1E19-4E9564D77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2195487"/>
            <a:ext cx="5259388" cy="4014813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3FB067-ADEF-BC7D-1489-347B37A69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 lang="de-DE" sz="4800" b="0" i="0" kern="1200" dirty="0">
                <a:solidFill>
                  <a:srgbClr val="00769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B62D046-2B25-0C04-641A-DE25295712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b="1" kern="1200" dirty="0">
                <a:solidFill>
                  <a:srgbClr val="007699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12257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eite_mit_Bild"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E1EC08E9-BBFF-0F34-9982-95B39390E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632" y="4231026"/>
            <a:ext cx="8469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7CB76F7-D249-C993-B04B-3644F344DF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0632" y="5676371"/>
            <a:ext cx="8469922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Datum, Ort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3AEFAA-B7D9-7500-3F35-66E3FD417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213574" y="4102621"/>
            <a:ext cx="3199688" cy="3199688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794960CD-8F28-B0B0-B8ED-E4E80C344D3E}"/>
              </a:ext>
            </a:extLst>
          </p:cNvPr>
          <p:cNvCxnSpPr/>
          <p:nvPr userDrawn="1"/>
        </p:nvCxnSpPr>
        <p:spPr>
          <a:xfrm>
            <a:off x="0" y="4240965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1A800D8-A2A4-A7D5-377D-D4FF6CFC4F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111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B0A82A6-72A1-C0E8-6CA2-258FE4D8CFAF}"/>
              </a:ext>
            </a:extLst>
          </p:cNvPr>
          <p:cNvSpPr>
            <a:spLocks/>
          </p:cNvSpPr>
          <p:nvPr userDrawn="1"/>
        </p:nvSpPr>
        <p:spPr>
          <a:xfrm>
            <a:off x="4780279" y="0"/>
            <a:ext cx="2631441" cy="13014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BAF54C-497F-F103-46B0-BAC31F429C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90" y="357717"/>
            <a:ext cx="2358017" cy="8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mit Text +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71740-670B-4833-8F73-40B9176C2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698DEB-D5F7-564E-F0B6-C3783B8B9D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10512424" cy="4074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D7B266-DF64-0015-7B83-B46C3B263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1284" y="183067"/>
            <a:ext cx="3644900" cy="2181806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3FC7C47-D35C-C8EA-5EAC-71B62349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98E96B6-7415-1813-AF61-36A0B740AE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8EF4B63-F77F-2784-DCCB-44AFC12EC8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19203" y="873779"/>
            <a:ext cx="1887602" cy="733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648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mi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10512424" cy="4074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8B00AF-DCF5-3532-F3D1-DB34EAAD3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3DD16A6-5938-E6B1-5EB6-CFB7FDC56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9B1CB6F-C85C-C26C-E80F-763F08F384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8959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grosser Titel Text +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5253036" cy="40950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940A6E4-6D36-C11C-1E19-4E9564D77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2187853"/>
            <a:ext cx="5259388" cy="4022447"/>
          </a:xfrm>
          <a:prstGeom prst="rect">
            <a:avLst/>
          </a:prstGeom>
        </p:spPr>
        <p:txBody>
          <a:bodyPr/>
          <a:lstStyle/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1C9428-3265-1DF0-2B3D-573BD9373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2AAABDF-1B1E-12DF-6513-05F5990DC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B3ABEF4-3304-1D7E-677A-7A7AB2C1B2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004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lie grosser Titel Text +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8839AD6-A8DE-E086-8F3B-7FBF83B52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303823" y="5441686"/>
            <a:ext cx="1774905" cy="156822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5253036" cy="40950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de-DE" sz="2800" b="0" kern="1200" dirty="0">
                <a:solidFill>
                  <a:srgbClr val="007699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>
                <a:solidFill>
                  <a:srgbClr val="1A7699"/>
                </a:solidFill>
              </a:rPr>
              <a:pPr/>
              <a:t>‹Nr.›</a:t>
            </a:fld>
            <a:endParaRPr lang="de-DE" dirty="0">
              <a:solidFill>
                <a:srgbClr val="1A7699"/>
              </a:solidFill>
            </a:endParaRP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940A6E4-6D36-C11C-1E19-4E9564D77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2195487"/>
            <a:ext cx="5259388" cy="4014813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3FB067-ADEF-BC7D-1489-347B37A69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 lang="de-DE" sz="4800" b="0" i="0" kern="1200" dirty="0">
                <a:solidFill>
                  <a:srgbClr val="00769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B62D046-2B25-0C04-641A-DE25295712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b="1" kern="1200" dirty="0">
                <a:solidFill>
                  <a:srgbClr val="007699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09110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grosser Titel Tex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5253036" cy="4087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EAE2D1F0-FFD5-669F-A134-36E1E78A2A4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0764" y="2115452"/>
            <a:ext cx="5253036" cy="4087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070F36-D3EE-85AE-3301-E9BF59196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1981344-A03F-0FF3-BAB6-CB49E2EFD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DD974E18-402F-CCB4-A762-A56ECE6F10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90156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Folie kleiner Titel Text +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3605F-50C4-55E4-D507-E2B3634F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14800" cy="1600200"/>
          </a:xfrm>
        </p:spPr>
        <p:txBody>
          <a:bodyPr anchor="b"/>
          <a:lstStyle>
            <a:lvl1pPr>
              <a:defRPr sz="3200"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2AFC57-43C9-4424-119A-D750B789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B48E2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A492F2-63CF-74D3-D79B-B5486C455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68EE843-7C67-C63B-0B42-E79237EB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E49636-D32E-4828-9F21-FE938B8C9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Folie mit 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3605F-50C4-55E4-D507-E2B3634F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588" y="449263"/>
            <a:ext cx="4114800" cy="1600200"/>
          </a:xfrm>
        </p:spPr>
        <p:txBody>
          <a:bodyPr anchor="b"/>
          <a:lstStyle>
            <a:lvl1pPr>
              <a:defRPr sz="3200"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2AFC57-43C9-4424-119A-D750B789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B48E2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A492F2-63CF-74D3-D79B-B5486C455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0588" y="2049463"/>
            <a:ext cx="41148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68EE843-7C67-C63B-0B42-E79237EB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165538-D877-08F8-E465-A67207B878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3174B4-9517-4710-CEF8-D3A7C2BA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8" y="2396514"/>
            <a:ext cx="5933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46F789-AED3-C151-2461-2491567B91F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50632" y="643244"/>
            <a:ext cx="2696150" cy="108225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F80F1E-35C8-9894-1A68-BBBD7FB5A991}"/>
              </a:ext>
            </a:extLst>
          </p:cNvPr>
          <p:cNvSpPr txBox="1">
            <a:spLocks/>
          </p:cNvSpPr>
          <p:nvPr userDrawn="1"/>
        </p:nvSpPr>
        <p:spPr>
          <a:xfrm>
            <a:off x="726988" y="4308588"/>
            <a:ext cx="5933304" cy="8239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Datum, Ort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F8ADC1-A372-17B3-09E5-490F6326610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</a:blip>
          <a:stretch>
            <a:fillRect/>
          </a:stretch>
        </p:blipFill>
        <p:spPr>
          <a:xfrm>
            <a:off x="8102125" y="2991172"/>
            <a:ext cx="4311137" cy="43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4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1" r:id="rId2"/>
    <p:sldLayoutId id="2147483770" r:id="rId3"/>
    <p:sldLayoutId id="2147483767" r:id="rId4"/>
    <p:sldLayoutId id="2147483773" r:id="rId5"/>
    <p:sldLayoutId id="2147483775" r:id="rId6"/>
    <p:sldLayoutId id="2147483774" r:id="rId7"/>
    <p:sldLayoutId id="2147483765" r:id="rId8"/>
    <p:sldLayoutId id="2147483772" r:id="rId9"/>
    <p:sldLayoutId id="2147483764" r:id="rId10"/>
    <p:sldLayoutId id="2147483766" r:id="rId11"/>
    <p:sldLayoutId id="2147483769" r:id="rId12"/>
    <p:sldLayoutId id="214748377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E62880C-F9E3-F511-B0BB-E9D24658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Mein Zuhause.</a:t>
            </a:r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F8DB1CD-0E76-97CA-8F8C-70EAC9139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6FA126B6-D18D-9F70-21F8-277685CEC9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9922" b="28200"/>
          <a:stretch/>
        </p:blipFill>
        <p:spPr>
          <a:xfrm>
            <a:off x="0" y="0"/>
            <a:ext cx="12192000" cy="4211144"/>
          </a:xfr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CA57F82-400D-D8F7-432A-5F0E6D9C9C3D}"/>
              </a:ext>
            </a:extLst>
          </p:cNvPr>
          <p:cNvSpPr>
            <a:spLocks/>
          </p:cNvSpPr>
          <p:nvPr/>
        </p:nvSpPr>
        <p:spPr>
          <a:xfrm>
            <a:off x="4780279" y="0"/>
            <a:ext cx="2631441" cy="13014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A934D40-F989-7A8B-B935-E55B6BF486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90" y="357717"/>
            <a:ext cx="2358017" cy="8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platzhalter 28">
            <a:extLst>
              <a:ext uri="{FF2B5EF4-FFF2-40B4-BE49-F238E27FC236}">
                <a16:creationId xmlns:a16="http://schemas.microsoft.com/office/drawing/2014/main" id="{7CB250FC-7AFD-EEF7-02DB-F1882DEB22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108" r="6108"/>
          <a:stretch/>
        </p:blipFill>
        <p:spPr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Selbstständig Wohnen</a:t>
            </a:r>
            <a:endParaRPr lang="de-DE" sz="2000" dirty="0">
              <a:solidFill>
                <a:schemeClr val="tx1"/>
              </a:solidFill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Autonom Leben in den eigenen vier Wänden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Zugang zu allen Annehmlichkeiten des Quartiers «In der Au»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28 helle, gemütliche 1- bis 2.5-Zimmer-Wohnungen (plus 21 ab 2024)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31-71 m</a:t>
            </a:r>
            <a:r>
              <a:rPr lang="de-DE" sz="2000" baseline="30000" dirty="0">
                <a:solidFill>
                  <a:schemeClr val="tx1"/>
                </a:solidFill>
                <a:sym typeface="Helvetica"/>
              </a:rPr>
              <a:t>2</a:t>
            </a:r>
            <a:r>
              <a:rPr lang="de-DE" sz="2000" dirty="0">
                <a:solidFill>
                  <a:schemeClr val="tx1"/>
                </a:solidFill>
                <a:sym typeface="Helvetica"/>
              </a:rPr>
              <a:t> Wohnfläche, alles barrierefrei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Selbst möblieren nach eigenem Geschmack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Alterswohnungen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dirty="0"/>
              <a:t>Eingebettet in belebter Nachbarschaft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AD6258B-234A-9B31-8613-5277EFCB9313}"/>
              </a:ext>
            </a:extLst>
          </p:cNvPr>
          <p:cNvGrpSpPr/>
          <p:nvPr/>
        </p:nvGrpSpPr>
        <p:grpSpPr>
          <a:xfrm>
            <a:off x="8002769" y="705844"/>
            <a:ext cx="4126335" cy="1929106"/>
            <a:chOff x="8023089" y="705844"/>
            <a:chExt cx="4126335" cy="192910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E9E8FF8-24D3-E164-985F-6A260C942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188600">
              <a:off x="8023089" y="1500882"/>
              <a:ext cx="1208870" cy="631785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5310A80-0B00-4F5E-9B9B-8AA65DB2FBDA}"/>
                </a:ext>
              </a:extLst>
            </p:cNvPr>
            <p:cNvSpPr txBox="1"/>
            <p:nvPr/>
          </p:nvSpPr>
          <p:spPr>
            <a:xfrm>
              <a:off x="8297595" y="1648233"/>
              <a:ext cx="928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Selbstständig Wohnen</a:t>
              </a:r>
            </a:p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im Alter</a:t>
              </a: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D18FB787-844E-90FC-A0D9-994795C586EF}"/>
                </a:ext>
              </a:extLst>
            </p:cNvPr>
            <p:cNvGrpSpPr/>
            <p:nvPr/>
          </p:nvGrpSpPr>
          <p:grpSpPr>
            <a:xfrm>
              <a:off x="9079194" y="705844"/>
              <a:ext cx="3070230" cy="1929106"/>
              <a:chOff x="9079194" y="705844"/>
              <a:chExt cx="3070230" cy="1929106"/>
            </a:xfrm>
          </p:grpSpPr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2D97F7F0-E1CC-7569-316E-4B5F75197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194" y="705844"/>
                <a:ext cx="1773699" cy="1061721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A194EDC8-26CE-A331-7971-878B4D55F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856069">
                <a:off x="10929402" y="103670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DC4C2C0A-DE06-9555-7FC3-DA66501C1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250350">
                <a:off x="10283718" y="166023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50024B1B-182D-57C2-4C44-CEEF3B519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3314097">
                <a:off x="9259022" y="1904655"/>
                <a:ext cx="1220022" cy="7302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955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Tisch, sitzend, drinnen enthält.&#10;&#10;Automatisch generierte Beschreibung">
            <a:extLst>
              <a:ext uri="{FF2B5EF4-FFF2-40B4-BE49-F238E27FC236}">
                <a16:creationId xmlns:a16="http://schemas.microsoft.com/office/drawing/2014/main" id="{7584CB94-017F-824E-3C3D-B25F660ED4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9" r="6469"/>
          <a:stretch/>
        </p:blipFill>
        <p:spPr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5DF1BF6-2BB7-D6B8-7965-261BF0AC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767">
            <a:off x="9244277" y="1904217"/>
            <a:ext cx="1208870" cy="63178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9E87FBD-58D0-5FD2-2AAB-285969D8B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4411">
            <a:off x="7995265" y="1434718"/>
            <a:ext cx="1220022" cy="730295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0E37A26-C78C-929C-B7B9-8CBE2974D095}"/>
              </a:ext>
            </a:extLst>
          </p:cNvPr>
          <p:cNvGrpSpPr/>
          <p:nvPr/>
        </p:nvGrpSpPr>
        <p:grpSpPr>
          <a:xfrm>
            <a:off x="9058874" y="705844"/>
            <a:ext cx="3070230" cy="1684684"/>
            <a:chOff x="9079194" y="705844"/>
            <a:chExt cx="3070230" cy="168468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3A43804-6B72-FF27-24F6-46523F466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9194" y="705844"/>
              <a:ext cx="1773699" cy="1061721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2853331E-D26B-1426-0F6F-E323231C7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856069">
              <a:off x="10929402" y="1036703"/>
              <a:ext cx="1220022" cy="730295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68D4A20-FC64-6AB0-B03A-AACDE399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50350">
              <a:off x="10283718" y="1660233"/>
              <a:ext cx="1220022" cy="730295"/>
            </a:xfrm>
            <a:prstGeom prst="rect">
              <a:avLst/>
            </a:prstGeom>
          </p:spPr>
        </p:pic>
      </p:grp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CH" sz="2000" dirty="0"/>
              <a:t>In Kontakt in vertrauter Umgebung 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Selbstständig leben in Gemeinschaft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Annehmlichkeiten des Quartiers «In der Au»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Moderne, helle Wohnungen im Neubau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Zusätzliche Sicherheit dank Notrufsystem</a:t>
            </a:r>
            <a:endParaRPr lang="de-DE" sz="2000" b="1" dirty="0"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Hauseigene Spitex; mögliche Anpassungen wie Pflegebett; Vorrang für Pflegezimmer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50 1-bis 2-Zimmer-Wohnungen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29-65 m</a:t>
            </a:r>
            <a:r>
              <a:rPr lang="de-DE" sz="2000" baseline="30000" dirty="0">
                <a:solidFill>
                  <a:schemeClr val="tx1"/>
                </a:solidFill>
                <a:sym typeface="Helvetica"/>
              </a:rPr>
              <a:t>2</a:t>
            </a:r>
            <a:r>
              <a:rPr lang="de-DE" sz="2000" dirty="0">
                <a:solidFill>
                  <a:schemeClr val="tx1"/>
                </a:solidFill>
              </a:rPr>
              <a:t> Wohnfläche, alles barrierefrei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Selbst möblieren nach eigenem Geschmack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Wohnen mit Service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886967" rtl="0" eaLnBrk="1" fontAlgn="auto" latinLnBrk="0" hangingPunct="1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B48E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Der individuellen Lebenssituation angepasst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4A89F65-2D2B-92F0-B567-69EF0C92E757}"/>
              </a:ext>
            </a:extLst>
          </p:cNvPr>
          <p:cNvSpPr txBox="1"/>
          <p:nvPr/>
        </p:nvSpPr>
        <p:spPr>
          <a:xfrm>
            <a:off x="9254550" y="1959357"/>
            <a:ext cx="90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Wohnen</a:t>
            </a:r>
          </a:p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mit Service</a:t>
            </a:r>
          </a:p>
        </p:txBody>
      </p:sp>
    </p:spTree>
    <p:extLst>
      <p:ext uri="{BB962C8B-B14F-4D97-AF65-F5344CB8AC3E}">
        <p14:creationId xmlns:p14="http://schemas.microsoft.com/office/powerpoint/2010/main" val="87045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platzhalter 33">
            <a:extLst>
              <a:ext uri="{FF2B5EF4-FFF2-40B4-BE49-F238E27FC236}">
                <a16:creationId xmlns:a16="http://schemas.microsoft.com/office/drawing/2014/main" id="{5531F245-C542-0368-CE87-FC53DF3083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447" r="6447"/>
          <a:stretch/>
        </p:blipFill>
        <p:spPr/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468A9B-2B49-1A5F-C782-57D303F2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78547">
            <a:off x="10322686" y="1749130"/>
            <a:ext cx="1208870" cy="63178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80C0AD-CF6E-ADA9-BF61-B4632DDA1E65}"/>
              </a:ext>
            </a:extLst>
          </p:cNvPr>
          <p:cNvGrpSpPr/>
          <p:nvPr/>
        </p:nvGrpSpPr>
        <p:grpSpPr>
          <a:xfrm>
            <a:off x="8009167" y="705844"/>
            <a:ext cx="4119937" cy="1929106"/>
            <a:chOff x="8029487" y="705844"/>
            <a:chExt cx="4119937" cy="1929106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CAA56E3-1442-4257-D396-6FF47F94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9194" y="705844"/>
              <a:ext cx="1773699" cy="1061721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0EEA6D1-7AF6-F0C8-508E-0D3DBFE24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856069">
              <a:off x="10929402" y="1036703"/>
              <a:ext cx="1220022" cy="73029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6219543-0174-9705-7C48-FBF3063F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314097">
              <a:off x="9259022" y="1904655"/>
              <a:ext cx="1220022" cy="730295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0E63162-A844-BD96-E734-2C8AF6739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02677">
              <a:off x="8029487" y="1439783"/>
              <a:ext cx="1220022" cy="730295"/>
            </a:xfrm>
            <a:prstGeom prst="rect">
              <a:avLst/>
            </a:prstGeom>
          </p:spPr>
        </p:pic>
      </p:grp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Professionell und engagiert, rund um die Uhr</a:t>
            </a:r>
            <a:endParaRPr lang="de-DE" sz="2000" b="1" dirty="0">
              <a:solidFill>
                <a:schemeClr val="tx1"/>
              </a:solidFill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betreut in familiärer Umgebung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Auch temporäre Aufenthalte möglich:  </a:t>
            </a:r>
            <a:r>
              <a:rPr lang="de-DE" sz="2000" dirty="0">
                <a:solidFill>
                  <a:schemeClr val="tx1"/>
                </a:solidFill>
                <a:sym typeface="Helvetica"/>
              </a:rPr>
              <a:t>Tagesaufenthalte, Ferien, Akut- und Übergangspflege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47 Einzel- und Doppelzimmer im </a:t>
            </a:r>
            <a:br>
              <a:rPr lang="de-DE" sz="2000" dirty="0">
                <a:solidFill>
                  <a:schemeClr val="tx1"/>
                </a:solidFill>
                <a:sym typeface="Helvetica"/>
              </a:rPr>
            </a:br>
            <a:r>
              <a:rPr lang="de-DE" sz="2000" dirty="0">
                <a:solidFill>
                  <a:schemeClr val="tx1"/>
                </a:solidFill>
                <a:sym typeface="Helvetica"/>
              </a:rPr>
              <a:t>hochwertigen, hellen Neubau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Modern eingerichtet mit 27-60m</a:t>
            </a:r>
            <a:r>
              <a:rPr lang="de-DE" sz="2000" baseline="30000" dirty="0">
                <a:solidFill>
                  <a:schemeClr val="tx1"/>
                </a:solidFill>
                <a:sym typeface="Helvetica"/>
              </a:rPr>
              <a:t>2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Mit persönlichen Möbelstücken ergänzbar</a:t>
            </a: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Wohnen mit Pflege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86967">
              <a:lnSpc>
                <a:spcPct val="116999"/>
              </a:lnSpc>
              <a:spcBef>
                <a:spcPts val="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>
                <a:sym typeface="Helvetica"/>
              </a:rPr>
              <a:t>Für Menschen mit Pflegebedarf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18B315-4AB2-AFA4-42DA-21E92D0437C5}"/>
              </a:ext>
            </a:extLst>
          </p:cNvPr>
          <p:cNvSpPr txBox="1"/>
          <p:nvPr/>
        </p:nvSpPr>
        <p:spPr>
          <a:xfrm>
            <a:off x="10431374" y="1930460"/>
            <a:ext cx="112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Wohnen</a:t>
            </a:r>
          </a:p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mit Pflege</a:t>
            </a:r>
          </a:p>
        </p:txBody>
      </p:sp>
    </p:spTree>
    <p:extLst>
      <p:ext uri="{BB962C8B-B14F-4D97-AF65-F5344CB8AC3E}">
        <p14:creationId xmlns:p14="http://schemas.microsoft.com/office/powerpoint/2010/main" val="185230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Baum, draußen, Person, Pflanze enthält.&#10;&#10;Automatisch generierte Beschreibung">
            <a:extLst>
              <a:ext uri="{FF2B5EF4-FFF2-40B4-BE49-F238E27FC236}">
                <a16:creationId xmlns:a16="http://schemas.microsoft.com/office/drawing/2014/main" id="{A5B21991-5C5C-C4BD-CFAC-9225AA13D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0" r="9090"/>
          <a:stretch/>
        </p:blipFill>
        <p:spPr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2F0B77F-392E-A67F-88D7-B7CF0C68B073}"/>
              </a:ext>
            </a:extLst>
          </p:cNvPr>
          <p:cNvGrpSpPr/>
          <p:nvPr/>
        </p:nvGrpSpPr>
        <p:grpSpPr>
          <a:xfrm>
            <a:off x="8009167" y="705844"/>
            <a:ext cx="3474253" cy="1929106"/>
            <a:chOff x="8029487" y="705844"/>
            <a:chExt cx="3474253" cy="1929106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E8A5C72-8751-070F-596A-E4ED7C7C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9194" y="705844"/>
              <a:ext cx="1773699" cy="1061721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BC77738-F7E8-98D5-1C25-88633276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50350">
              <a:off x="10283718" y="1660233"/>
              <a:ext cx="1220022" cy="730295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C064FB1-7C3C-7935-09AB-093C80202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314097">
              <a:off x="9259022" y="1904655"/>
              <a:ext cx="1220022" cy="730295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B3ABD68-7B03-0274-680F-4F85E92D2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02677">
              <a:off x="8029487" y="1439783"/>
              <a:ext cx="1220022" cy="730295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2AF8FB03-D3FB-C02D-B6D3-B40F4E527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6562">
            <a:off x="10916049" y="1084465"/>
            <a:ext cx="1208870" cy="631785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Spezialisierte Infrastruktur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Geschulte Mitarbeitende auf die spezifischen Bedürfnisse von Menschen mit einer Demenzerkrankung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>
              <a:solidFill>
                <a:schemeClr val="tx1"/>
              </a:solidFill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14 Einzel- und Doppelzimmer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Modern eingerichtet mit 27-60m</a:t>
            </a:r>
            <a:r>
              <a:rPr lang="de-DE" sz="2000" baseline="30000" dirty="0">
                <a:solidFill>
                  <a:schemeClr val="tx1"/>
                </a:solidFill>
                <a:sym typeface="Helvetica"/>
              </a:rPr>
              <a:t>2</a:t>
            </a:r>
            <a:endParaRPr lang="de-DE" sz="2000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Mit persönlicher Möblierung ergänzbar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Zugang zum eigenen Garten mit blühenden Hecken und Stauden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Wohnen mit Pflege bei Demenz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dirty="0"/>
              <a:t>Professionell umsorgt – rund um die Uhr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18B315-4AB2-AFA4-42DA-21E92D0437C5}"/>
              </a:ext>
            </a:extLst>
          </p:cNvPr>
          <p:cNvSpPr txBox="1"/>
          <p:nvPr/>
        </p:nvSpPr>
        <p:spPr>
          <a:xfrm>
            <a:off x="10832573" y="1097242"/>
            <a:ext cx="117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Wohnen</a:t>
            </a:r>
          </a:p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mit Pflege </a:t>
            </a:r>
          </a:p>
          <a:p>
            <a:pPr algn="ctr"/>
            <a:r>
              <a:rPr lang="de-CH" sz="800" dirty="0">
                <a:solidFill>
                  <a:schemeClr val="bg1"/>
                </a:solidFill>
                <a:latin typeface=""/>
              </a:rPr>
              <a:t>bei Demenz</a:t>
            </a:r>
          </a:p>
        </p:txBody>
      </p:sp>
    </p:spTree>
    <p:extLst>
      <p:ext uri="{BB962C8B-B14F-4D97-AF65-F5344CB8AC3E}">
        <p14:creationId xmlns:p14="http://schemas.microsoft.com/office/powerpoint/2010/main" val="124295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22F7604-F707-8CD0-7AC0-A2B9B41D37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45" b="77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7057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6E6F9994-6D7E-75ED-55F8-8900CA729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10323">
            <a:off x="1350859" y="3586895"/>
            <a:ext cx="2959181" cy="154654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CC8AA63-5420-651A-5166-B39332C0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36920">
            <a:off x="2374370" y="4696610"/>
            <a:ext cx="2959181" cy="154654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EF6B08E-FADD-421E-2D23-D25C8A43E467}"/>
              </a:ext>
            </a:extLst>
          </p:cNvPr>
          <p:cNvGrpSpPr/>
          <p:nvPr/>
        </p:nvGrpSpPr>
        <p:grpSpPr>
          <a:xfrm>
            <a:off x="3381929" y="1503451"/>
            <a:ext cx="6536164" cy="4973094"/>
            <a:chOff x="3369619" y="1792874"/>
            <a:chExt cx="5844150" cy="444656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1E51D4A-B3F3-35EC-956D-BC0739408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1128" y="2187008"/>
              <a:ext cx="2018635" cy="12083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FED6337-F169-3E92-0544-569A408D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3369619" y="2378649"/>
              <a:ext cx="2018635" cy="120833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4AAEE8F-08D8-D8D5-8BD5-5FDA8F6A9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5014310" y="1792874"/>
              <a:ext cx="2018635" cy="1208338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EFF1521-3F5C-4826-3541-D7FA73440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396404">
              <a:off x="7195134" y="3449421"/>
              <a:ext cx="2018635" cy="120833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5BE632D-8854-88DD-571B-F2787CB0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29763">
              <a:off x="6639707" y="4601870"/>
              <a:ext cx="2018635" cy="1208338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0B1F930-131B-40F6-BCDD-9147D0C4A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315547">
              <a:off x="5085878" y="5031105"/>
              <a:ext cx="2018635" cy="1208338"/>
            </a:xfrm>
            <a:prstGeom prst="rect">
              <a:avLst/>
            </a:prstGeom>
          </p:spPr>
        </p:pic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534BE2FB-CE21-6805-97EC-9F6BB3C6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84" y="2803194"/>
            <a:ext cx="3301036" cy="1975971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EC04AEE5-CA2E-DD94-DBEF-79955A1C91A3}"/>
              </a:ext>
            </a:extLst>
          </p:cNvPr>
          <p:cNvSpPr txBox="1"/>
          <p:nvPr/>
        </p:nvSpPr>
        <p:spPr>
          <a:xfrm>
            <a:off x="5444373" y="5286214"/>
            <a:ext cx="1614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Gibt Denk-Raum. </a:t>
            </a:r>
          </a:p>
          <a:p>
            <a:pPr algn="ctr"/>
            <a:r>
              <a:rPr lang="de-CH" sz="1000" b="1" dirty="0">
                <a:latin typeface=""/>
              </a:rPr>
              <a:t>Seminar- &amp; </a:t>
            </a:r>
            <a:br>
              <a:rPr lang="de-CH" sz="1000" b="1" dirty="0">
                <a:latin typeface=""/>
              </a:rPr>
            </a:br>
            <a:r>
              <a:rPr lang="de-CH" sz="1000" b="1" dirty="0">
                <a:latin typeface=""/>
              </a:rPr>
              <a:t>Banketträume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BDE6753-BFC9-0B86-6E10-33E47AA696D6}"/>
              </a:ext>
            </a:extLst>
          </p:cNvPr>
          <p:cNvSpPr txBox="1"/>
          <p:nvPr/>
        </p:nvSpPr>
        <p:spPr>
          <a:xfrm>
            <a:off x="7525954" y="5109240"/>
            <a:ext cx="1614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Verwöhnt Sie. </a:t>
            </a:r>
          </a:p>
          <a:p>
            <a:pPr algn="ctr"/>
            <a:r>
              <a:rPr lang="de-CH" sz="1000" b="1" dirty="0">
                <a:latin typeface=""/>
              </a:rPr>
              <a:t>Restaurant &amp; Bistro</a:t>
            </a:r>
          </a:p>
          <a:p>
            <a:pPr algn="ctr"/>
            <a:r>
              <a:rPr lang="de-CH" sz="1000" b="1" dirty="0">
                <a:latin typeface=""/>
              </a:rPr>
              <a:t>LaVita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02E1361-7A82-5D01-30FF-81749D174A34}"/>
              </a:ext>
            </a:extLst>
          </p:cNvPr>
          <p:cNvSpPr txBox="1"/>
          <p:nvPr/>
        </p:nvSpPr>
        <p:spPr>
          <a:xfrm>
            <a:off x="7922714" y="3677020"/>
            <a:ext cx="1135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de-CH" sz="1000" dirty="0">
                <a:latin typeface=""/>
              </a:rPr>
              <a:t>Hält Sie fit.</a:t>
            </a:r>
          </a:p>
          <a:p>
            <a:pPr algn="ctr"/>
            <a:r>
              <a:rPr lang="de-CH" sz="1000" b="1" dirty="0">
                <a:latin typeface=""/>
              </a:rPr>
              <a:t>Angebote fürs </a:t>
            </a:r>
          </a:p>
          <a:p>
            <a:pPr algn="ctr"/>
            <a:r>
              <a:rPr lang="de-CH" sz="1000" b="1" dirty="0">
                <a:latin typeface=""/>
              </a:rPr>
              <a:t>Wohlbefinden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4952642-6469-6565-883A-E966BDF5C307}"/>
              </a:ext>
            </a:extLst>
          </p:cNvPr>
          <p:cNvSpPr txBox="1"/>
          <p:nvPr/>
        </p:nvSpPr>
        <p:spPr>
          <a:xfrm>
            <a:off x="5329429" y="1793417"/>
            <a:ext cx="1764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Berät und begleitet Sie.</a:t>
            </a:r>
          </a:p>
          <a:p>
            <a:pPr algn="ctr"/>
            <a:r>
              <a:rPr lang="de-CH" sz="1000" b="1" dirty="0">
                <a:latin typeface=""/>
              </a:rPr>
              <a:t>Kontaktstelle Leben </a:t>
            </a:r>
          </a:p>
          <a:p>
            <a:pPr algn="ctr"/>
            <a:r>
              <a:rPr lang="de-CH" sz="1000" b="1" dirty="0">
                <a:latin typeface=""/>
              </a:rPr>
              <a:t>im Alter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D1096B0-3503-2CFF-C948-DA85ACA6CA4D}"/>
              </a:ext>
            </a:extLst>
          </p:cNvPr>
          <p:cNvSpPr txBox="1"/>
          <p:nvPr/>
        </p:nvSpPr>
        <p:spPr>
          <a:xfrm>
            <a:off x="3422419" y="2508382"/>
            <a:ext cx="1797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Pflegt und betreut Sie.</a:t>
            </a:r>
          </a:p>
          <a:p>
            <a:pPr algn="ctr"/>
            <a:r>
              <a:rPr lang="de-CH" sz="1000" b="1" dirty="0">
                <a:latin typeface=""/>
              </a:rPr>
              <a:t>Spezialisiertes Personal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2465AE8-DC8F-709D-9F1E-332C1475637A}"/>
              </a:ext>
            </a:extLst>
          </p:cNvPr>
          <p:cNvSpPr txBox="1"/>
          <p:nvPr/>
        </p:nvSpPr>
        <p:spPr>
          <a:xfrm>
            <a:off x="5086154" y="3338029"/>
            <a:ext cx="254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latin typeface=""/>
              </a:rPr>
              <a:t>Selbstbestimmt, </a:t>
            </a:r>
          </a:p>
          <a:p>
            <a:pPr algn="ctr"/>
            <a:r>
              <a:rPr lang="de-CH" sz="1400" dirty="0">
                <a:latin typeface=""/>
              </a:rPr>
              <a:t>geborgen sicher</a:t>
            </a:r>
          </a:p>
          <a:p>
            <a:pPr algn="ctr"/>
            <a:r>
              <a:rPr lang="de-CH" sz="1400" b="1" dirty="0">
                <a:latin typeface=""/>
              </a:rPr>
              <a:t>Leben und Wohnen</a:t>
            </a:r>
          </a:p>
          <a:p>
            <a:pPr algn="ctr"/>
            <a:r>
              <a:rPr lang="de-CH" sz="1400" b="1" dirty="0">
                <a:latin typeface=""/>
              </a:rPr>
              <a:t>«In der Au»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 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Mehr Freude am Leben.</a:t>
            </a:r>
          </a:p>
          <a:p>
            <a:endParaRPr lang="de-CH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BC60595-4019-4D4E-8B50-CB731B69CA4F}"/>
              </a:ext>
            </a:extLst>
          </p:cNvPr>
          <p:cNvGrpSpPr/>
          <p:nvPr/>
        </p:nvGrpSpPr>
        <p:grpSpPr>
          <a:xfrm>
            <a:off x="2423305" y="2368422"/>
            <a:ext cx="7354115" cy="3462725"/>
            <a:chOff x="2406976" y="2384751"/>
            <a:chExt cx="7354115" cy="3462725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31423D1-F9CA-0BB0-74AF-4821B8FDA336}"/>
                </a:ext>
              </a:extLst>
            </p:cNvPr>
            <p:cNvSpPr txBox="1"/>
            <p:nvPr/>
          </p:nvSpPr>
          <p:spPr>
            <a:xfrm>
              <a:off x="7422215" y="2384751"/>
              <a:ext cx="233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b="0" i="0" u="none" strike="noStrike" baseline="0" dirty="0">
                  <a:latin typeface=""/>
                  <a:cs typeface="Calibri" panose="020F0502020204030204" pitchFamily="34" charset="0"/>
                </a:rPr>
                <a:t>Gibt Ihnen in Zuhause.</a:t>
              </a:r>
            </a:p>
            <a:p>
              <a:pPr algn="ctr"/>
              <a:r>
                <a:rPr lang="de-CH" sz="1000" b="1" i="0" u="none" strike="noStrike" baseline="0" dirty="0">
                  <a:latin typeface=""/>
                  <a:cs typeface="Calibri" panose="020F0502020204030204" pitchFamily="34" charset="0"/>
                </a:rPr>
                <a:t>Barrierefreie Wohnungen</a:t>
              </a:r>
            </a:p>
            <a:p>
              <a:pPr algn="ctr"/>
              <a:r>
                <a:rPr lang="de-CH" sz="1000" b="1" i="0" u="none" strike="noStrike" baseline="0" dirty="0">
                  <a:latin typeface=""/>
                  <a:cs typeface="Calibri" panose="020F0502020204030204" pitchFamily="34" charset="0"/>
                </a:rPr>
                <a:t>und Zimmer</a:t>
              </a:r>
              <a:endParaRPr lang="de-CH" sz="1000" b="1" dirty="0">
                <a:latin typeface=""/>
                <a:cs typeface="Calibri" panose="020F050202020403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A11CA29-4EDA-FF04-3A82-B1053999E9D2}"/>
                </a:ext>
              </a:extLst>
            </p:cNvPr>
            <p:cNvSpPr txBox="1"/>
            <p:nvPr/>
          </p:nvSpPr>
          <p:spPr>
            <a:xfrm>
              <a:off x="3193410" y="5178062"/>
              <a:ext cx="1905157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50" dirty="0">
                  <a:solidFill>
                    <a:schemeClr val="bg1"/>
                  </a:solidFill>
                  <a:latin typeface=""/>
                </a:rPr>
                <a:t>Unterstützung im Alltag. </a:t>
              </a:r>
            </a:p>
            <a:p>
              <a:pPr algn="ctr"/>
              <a:r>
                <a:rPr lang="de-CH" sz="1250" b="1" dirty="0">
                  <a:solidFill>
                    <a:schemeClr val="bg1"/>
                  </a:solidFill>
                  <a:latin typeface=""/>
                </a:rPr>
                <a:t>Mahlzeiten-, Haushalt- &amp; Wäscheservice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4D1C9B6-06BF-BAD4-F25D-C5D487FAB530}"/>
                </a:ext>
              </a:extLst>
            </p:cNvPr>
            <p:cNvSpPr txBox="1"/>
            <p:nvPr/>
          </p:nvSpPr>
          <p:spPr>
            <a:xfrm>
              <a:off x="2406976" y="3962326"/>
              <a:ext cx="1602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50" dirty="0">
                  <a:solidFill>
                    <a:schemeClr val="bg1"/>
                  </a:solidFill>
                  <a:latin typeface=""/>
                </a:rPr>
                <a:t>Kommt zu Ihnen.</a:t>
              </a:r>
            </a:p>
            <a:p>
              <a:pPr algn="ctr"/>
              <a:r>
                <a:rPr lang="de-CH" sz="1250" b="1" dirty="0">
                  <a:solidFill>
                    <a:schemeClr val="bg1"/>
                  </a:solidFill>
                  <a:latin typeface=""/>
                </a:rPr>
                <a:t>Spitex Volketswil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47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Gut umsorgt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kennen die Menschen, die wir betreuen und pflegen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gehen auf Bedürfnisse bestmöglich ein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organisieren Unterstützung dort, wo sie es wünschen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b="1" dirty="0"/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Entlastung nach </a:t>
            </a:r>
            <a:r>
              <a:rPr lang="de-DE" sz="2000" b="1" dirty="0" err="1"/>
              <a:t>Mass</a:t>
            </a:r>
            <a:endParaRPr lang="de-DE" sz="2000" b="1" dirty="0"/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Mahlzeitendienst und Kulinarik-Abos 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Reinigungs- und Wäscheservice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Technischer Support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Administrative Unterstützung 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>
              <a:solidFill>
                <a:schemeClr val="tx1"/>
              </a:solidFill>
            </a:endParaRPr>
          </a:p>
        </p:txBody>
      </p:sp>
      <p:pic>
        <p:nvPicPr>
          <p:cNvPr id="4" name="Bildplatzhalter 4" descr="Ein Bild, das Person, Wand, drinnen, stehend enthält.&#10;&#10;Automatisch generierte Beschreibung">
            <a:extLst>
              <a:ext uri="{FF2B5EF4-FFF2-40B4-BE49-F238E27FC236}">
                <a16:creationId xmlns:a16="http://schemas.microsoft.com/office/drawing/2014/main" id="{0DE0D475-F67A-DE44-DFC1-784245940A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9" r="6469"/>
          <a:stretch/>
        </p:blipFill>
        <p:spPr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Unterstützung </a:t>
            </a:r>
            <a:r>
              <a:rPr lang="de-CH" dirty="0"/>
              <a:t>im Alltag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dirty="0"/>
              <a:t>Das Wohlbefinden der Menschen – unsere Herzensangelegenheit</a:t>
            </a:r>
          </a:p>
        </p:txBody>
      </p:sp>
    </p:spTree>
    <p:extLst>
      <p:ext uri="{BB962C8B-B14F-4D97-AF65-F5344CB8AC3E}">
        <p14:creationId xmlns:p14="http://schemas.microsoft.com/office/powerpoint/2010/main" val="396108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Würdevoll und selbstbestimmt leben in jeder Lebenssituation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Für jeden Menschen die passende Lösung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Ganzheitliche Pflege und Alltagsunterstützung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Professionelle Wundpflege, Medikamenten-Management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Hauswirtschaftliche Leistungen, angepasst an 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aktuelle Bedürfnisse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Gut umsorgt mit hauseigener Spitex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dirty="0"/>
              <a:t>Die öffentliche Spitex in Volketswil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E00B130-F561-758E-0D4B-BB8E05319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298" r="6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748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CDA295A-5AB1-D6F5-FCEF-58A050BCCB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492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D70165BF-3A3B-D3F1-901B-03B22D297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7292">
            <a:off x="7647334" y="3149534"/>
            <a:ext cx="2959181" cy="154654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FF2DF0-81DC-27F1-36D2-A5B95929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27" y="2772674"/>
            <a:ext cx="3301036" cy="1975971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BFF9420-2EF2-3A74-658E-BB4B5C9EF2A0}"/>
              </a:ext>
            </a:extLst>
          </p:cNvPr>
          <p:cNvGrpSpPr/>
          <p:nvPr/>
        </p:nvGrpSpPr>
        <p:grpSpPr>
          <a:xfrm>
            <a:off x="2101285" y="1503451"/>
            <a:ext cx="7332546" cy="4973094"/>
            <a:chOff x="2240078" y="1792874"/>
            <a:chExt cx="6556215" cy="4446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2417325-243A-D7CF-791B-D49AA423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7658" y="2108794"/>
              <a:ext cx="2018635" cy="120833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705E0A2-03F5-32AE-104F-0EA9A2C1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40193">
              <a:off x="2240078" y="3677613"/>
              <a:ext cx="2018635" cy="1208338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9F50002-AAA9-5308-C400-1DDC75A8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3369619" y="2378649"/>
              <a:ext cx="2018635" cy="12083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7FAD769-B2BE-4084-3680-D1CFDE05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5014310" y="1792874"/>
              <a:ext cx="2018635" cy="12083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F272837-ECBB-3543-E6F2-D334AF24B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5182">
              <a:off x="3057986" y="4514322"/>
              <a:ext cx="2018635" cy="120833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C644A2E-DFA3-30CE-EDE9-A9141B24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29763">
              <a:off x="6639707" y="4601870"/>
              <a:ext cx="2018635" cy="1208338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84FB20F-8E4B-4E4D-D1AC-AF5C2847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315547">
              <a:off x="5085878" y="5031105"/>
              <a:ext cx="2018635" cy="1208338"/>
            </a:xfrm>
            <a:prstGeom prst="rect">
              <a:avLst/>
            </a:prstGeom>
          </p:spPr>
        </p:pic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0E9E59E7-B8AD-D3C7-AE3A-077695446DA0}"/>
              </a:ext>
            </a:extLst>
          </p:cNvPr>
          <p:cNvSpPr txBox="1"/>
          <p:nvPr/>
        </p:nvSpPr>
        <p:spPr>
          <a:xfrm>
            <a:off x="7352698" y="2325186"/>
            <a:ext cx="2338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b="0" i="0" u="none" strike="noStrike" baseline="0" dirty="0">
                <a:latin typeface=""/>
                <a:cs typeface="Calibri" panose="020F0502020204030204" pitchFamily="34" charset="0"/>
              </a:rPr>
              <a:t>Gibt Ihnen in Zuhause.</a:t>
            </a:r>
          </a:p>
          <a:p>
            <a:pPr algn="ctr"/>
            <a:r>
              <a:rPr lang="de-CH" sz="1000" b="1" i="0" u="none" strike="noStrike" baseline="0" dirty="0">
                <a:latin typeface=""/>
                <a:cs typeface="Calibri" panose="020F0502020204030204" pitchFamily="34" charset="0"/>
              </a:rPr>
              <a:t>Barrierefreie Wohnungen</a:t>
            </a:r>
          </a:p>
          <a:p>
            <a:pPr algn="ctr"/>
            <a:r>
              <a:rPr lang="de-CH" sz="1000" b="1" i="0" u="none" strike="noStrike" baseline="0" dirty="0">
                <a:latin typeface=""/>
                <a:cs typeface="Calibri" panose="020F0502020204030204" pitchFamily="34" charset="0"/>
              </a:rPr>
              <a:t>und Zimmer</a:t>
            </a:r>
            <a:endParaRPr lang="de-CH" sz="1000" b="1" dirty="0">
              <a:latin typeface=""/>
              <a:cs typeface="Calibri" panose="020F050202020403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2B1C41E-0DB6-349A-6448-50F1B948060E}"/>
              </a:ext>
            </a:extLst>
          </p:cNvPr>
          <p:cNvGrpSpPr/>
          <p:nvPr/>
        </p:nvGrpSpPr>
        <p:grpSpPr>
          <a:xfrm>
            <a:off x="2879876" y="1793417"/>
            <a:ext cx="6604972" cy="4046795"/>
            <a:chOff x="2948388" y="2073697"/>
            <a:chExt cx="6604972" cy="4046795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17BEA77-6400-061E-930C-AA626B7A0794}"/>
                </a:ext>
              </a:extLst>
            </p:cNvPr>
            <p:cNvSpPr txBox="1"/>
            <p:nvPr/>
          </p:nvSpPr>
          <p:spPr>
            <a:xfrm>
              <a:off x="8075966" y="3833752"/>
              <a:ext cx="1477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8" algn="ctr"/>
              <a:r>
                <a:rPr lang="de-CH" sz="1400" dirty="0">
                  <a:solidFill>
                    <a:schemeClr val="bg1"/>
                  </a:solidFill>
                  <a:latin typeface=""/>
                </a:rPr>
                <a:t>Hält Sie fit.</a:t>
              </a:r>
            </a:p>
            <a:p>
              <a:pPr algn="ctr"/>
              <a:r>
                <a:rPr lang="de-CH" sz="1400" b="1" dirty="0">
                  <a:solidFill>
                    <a:schemeClr val="bg1"/>
                  </a:solidFill>
                  <a:latin typeface=""/>
                </a:rPr>
                <a:t>Angebote fürs </a:t>
              </a:r>
            </a:p>
            <a:p>
              <a:pPr algn="ctr"/>
              <a:r>
                <a:rPr lang="de-CH" sz="1400" b="1" dirty="0">
                  <a:solidFill>
                    <a:schemeClr val="bg1"/>
                  </a:solidFill>
                  <a:latin typeface=""/>
                </a:rPr>
                <a:t>Wohlbefinden</a:t>
              </a:r>
              <a:endParaRPr lang="de-CH" sz="1300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909174A-10AD-9C40-4CEB-8C8C33113C54}"/>
                </a:ext>
              </a:extLst>
            </p:cNvPr>
            <p:cNvSpPr txBox="1"/>
            <p:nvPr/>
          </p:nvSpPr>
          <p:spPr>
            <a:xfrm>
              <a:off x="3521343" y="5230644"/>
              <a:ext cx="1767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Unterstützt im Alltag. </a:t>
              </a:r>
            </a:p>
            <a:p>
              <a:pPr algn="ctr"/>
              <a:r>
                <a:rPr lang="de-CH" sz="1000" b="1" dirty="0">
                  <a:latin typeface=""/>
                </a:rPr>
                <a:t>Mahlzeiten-, Haushalt- </a:t>
              </a:r>
            </a:p>
            <a:p>
              <a:pPr algn="ctr"/>
              <a:r>
                <a:rPr lang="de-CH" sz="1000" b="1" dirty="0">
                  <a:latin typeface=""/>
                </a:rPr>
                <a:t>&amp; Wäscheservice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6F32C6-518A-E2F5-DE2F-7EC40AFB8C38}"/>
                </a:ext>
              </a:extLst>
            </p:cNvPr>
            <p:cNvSpPr txBox="1"/>
            <p:nvPr/>
          </p:nvSpPr>
          <p:spPr>
            <a:xfrm>
              <a:off x="5512885" y="5566494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Gibt Denk-Raum. </a:t>
              </a:r>
            </a:p>
            <a:p>
              <a:pPr algn="ctr"/>
              <a:r>
                <a:rPr lang="de-CH" sz="1000" b="1" dirty="0">
                  <a:latin typeface=""/>
                </a:rPr>
                <a:t>Seminar- &amp; </a:t>
              </a:r>
              <a:br>
                <a:rPr lang="de-CH" sz="1000" b="1" dirty="0">
                  <a:latin typeface=""/>
                </a:rPr>
              </a:br>
              <a:r>
                <a:rPr lang="de-CH" sz="1000" b="1" dirty="0">
                  <a:latin typeface=""/>
                </a:rPr>
                <a:t>Banketträume 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7812D5C-570C-EF60-9003-B39986B923AF}"/>
                </a:ext>
              </a:extLst>
            </p:cNvPr>
            <p:cNvSpPr txBox="1"/>
            <p:nvPr/>
          </p:nvSpPr>
          <p:spPr>
            <a:xfrm>
              <a:off x="7594466" y="5389520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Verwöhnt Sie. </a:t>
              </a:r>
            </a:p>
            <a:p>
              <a:pPr algn="ctr"/>
              <a:r>
                <a:rPr lang="de-CH" sz="1000" b="1" dirty="0">
                  <a:latin typeface=""/>
                </a:rPr>
                <a:t>Restaurant &amp; Bistro</a:t>
              </a:r>
            </a:p>
            <a:p>
              <a:pPr algn="ctr"/>
              <a:r>
                <a:rPr lang="de-CH" sz="1000" b="1" dirty="0">
                  <a:latin typeface=""/>
                </a:rPr>
                <a:t>LaVita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878B74A-0347-162F-E388-6A4469529051}"/>
                </a:ext>
              </a:extLst>
            </p:cNvPr>
            <p:cNvSpPr txBox="1"/>
            <p:nvPr/>
          </p:nvSpPr>
          <p:spPr>
            <a:xfrm>
              <a:off x="5397941" y="2073697"/>
              <a:ext cx="17643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Berät und begleitet Sie.</a:t>
              </a:r>
            </a:p>
            <a:p>
              <a:pPr algn="ctr"/>
              <a:r>
                <a:rPr lang="de-CH" sz="1000" b="1" dirty="0">
                  <a:latin typeface=""/>
                </a:rPr>
                <a:t>Kontaktstelle Leben </a:t>
              </a:r>
            </a:p>
            <a:p>
              <a:pPr algn="ctr"/>
              <a:r>
                <a:rPr lang="de-CH" sz="1000" b="1" dirty="0">
                  <a:latin typeface=""/>
                </a:rPr>
                <a:t>im Alter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847280A-80F4-227B-634F-C8725022A113}"/>
                </a:ext>
              </a:extLst>
            </p:cNvPr>
            <p:cNvSpPr txBox="1"/>
            <p:nvPr/>
          </p:nvSpPr>
          <p:spPr>
            <a:xfrm>
              <a:off x="3490931" y="2788662"/>
              <a:ext cx="1797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Pflegt und betreut Sie.</a:t>
              </a:r>
            </a:p>
            <a:p>
              <a:pPr algn="ctr"/>
              <a:r>
                <a:rPr lang="de-CH" sz="1000" b="1" dirty="0">
                  <a:latin typeface=""/>
                </a:rPr>
                <a:t>Spezialisiertes Personal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F45B375E-34A1-6E32-4465-77586D9433C3}"/>
                </a:ext>
              </a:extLst>
            </p:cNvPr>
            <p:cNvSpPr txBox="1"/>
            <p:nvPr/>
          </p:nvSpPr>
          <p:spPr>
            <a:xfrm>
              <a:off x="2948388" y="4155880"/>
              <a:ext cx="132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Kommt zu Ihnen.</a:t>
              </a:r>
            </a:p>
            <a:p>
              <a:pPr algn="ctr"/>
              <a:r>
                <a:rPr lang="de-CH" sz="1000" b="1" dirty="0">
                  <a:latin typeface=""/>
                </a:rPr>
                <a:t>Spitex Volketswil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D44BA43-05CB-1685-094A-A9EE83462D7D}"/>
                </a:ext>
              </a:extLst>
            </p:cNvPr>
            <p:cNvSpPr txBox="1"/>
            <p:nvPr/>
          </p:nvSpPr>
          <p:spPr>
            <a:xfrm>
              <a:off x="5154666" y="3618309"/>
              <a:ext cx="2545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"/>
                </a:rPr>
                <a:t>Selbstbestimmt, </a:t>
              </a:r>
            </a:p>
            <a:p>
              <a:pPr algn="ctr"/>
              <a:r>
                <a:rPr lang="de-CH" sz="1400" dirty="0">
                  <a:latin typeface=""/>
                </a:rPr>
                <a:t>geborgen sicher</a:t>
              </a:r>
            </a:p>
            <a:p>
              <a:pPr algn="ctr"/>
              <a:r>
                <a:rPr lang="de-CH" sz="1400" b="1" dirty="0">
                  <a:latin typeface=""/>
                </a:rPr>
                <a:t>Leben und Wohnen</a:t>
              </a:r>
            </a:p>
            <a:p>
              <a:pPr algn="ctr"/>
              <a:r>
                <a:rPr lang="de-CH" sz="1400" b="1" dirty="0">
                  <a:latin typeface=""/>
                </a:rPr>
                <a:t>«In der Au»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Mehr Freude am Leben.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83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4CF1D-0222-E7E3-CE00-DD66ADD3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Willkommen bei uns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DC8AD3-A5D3-195B-F751-EEAB0159F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Willkommen daheim.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62DB14-B1B9-8FE4-8146-7F519EB3F3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In Volketswil zu Hause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Leben und Wohnen «In der Au»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Mehr Lebensqualität. Mehr Freude am Leben</a:t>
            </a:r>
          </a:p>
          <a:p>
            <a:pPr marL="457200" lvl="1" indent="0" defTabSz="478962">
              <a:lnSpc>
                <a:spcPct val="150000"/>
              </a:lnSpc>
              <a:spcBef>
                <a:spcPts val="0"/>
              </a:spcBef>
              <a:buSzPct val="100000"/>
              <a:buNone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Für Autonomie und Geborgenheit: Unsere Wohnungen und Zimmer «In der Au»</a:t>
            </a:r>
          </a:p>
          <a:p>
            <a:pPr marL="457200" lvl="1" indent="0" defTabSz="478962">
              <a:lnSpc>
                <a:spcPct val="150000"/>
              </a:lnSpc>
              <a:spcBef>
                <a:spcPts val="0"/>
              </a:spcBef>
              <a:buSzPct val="100000"/>
              <a:buNone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Gut umsorgt: Unsere Dienstleistungen für ein selbstbestimmtes Leben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sind für Sie da: Die Kontaktstelle Leben im Alter</a:t>
            </a:r>
          </a:p>
          <a:p>
            <a:pPr marL="166306" indent="-166306" algn="l" defTabSz="478962">
              <a:lnSpc>
                <a:spcPct val="150000"/>
              </a:lnSpc>
              <a:spcBef>
                <a:spcPts val="0"/>
              </a:spcBef>
              <a:buSzPct val="100000"/>
              <a:buFont typeface="Arial"/>
              <a:buChar char="•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 Reichhaltig verwöhnt: Unser Restaurant &amp; Bistro LaVita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F049C7-93DA-B174-6A44-A493423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9426-9CF3-EF46-90E2-D8CEC738C7D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E59472-2C5A-6848-930D-79304F113353}"/>
              </a:ext>
            </a:extLst>
          </p:cNvPr>
          <p:cNvSpPr txBox="1"/>
          <p:nvPr/>
        </p:nvSpPr>
        <p:spPr>
          <a:xfrm>
            <a:off x="9914841" y="774078"/>
            <a:ext cx="22771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Erstvermietung </a:t>
            </a:r>
          </a:p>
          <a:p>
            <a:pPr algn="ctr"/>
            <a:r>
              <a:rPr lang="de-DE" sz="1700" b="1" dirty="0"/>
              <a:t>im Neubau</a:t>
            </a:r>
            <a:r>
              <a:rPr lang="de-DE" sz="1700" dirty="0"/>
              <a:t> </a:t>
            </a:r>
          </a:p>
          <a:p>
            <a:pPr algn="ctr"/>
            <a:r>
              <a:rPr lang="de-DE" sz="1700" dirty="0"/>
              <a:t>Bezug ab Frühsommer 2023</a:t>
            </a:r>
          </a:p>
        </p:txBody>
      </p:sp>
    </p:spTree>
    <p:extLst>
      <p:ext uri="{BB962C8B-B14F-4D97-AF65-F5344CB8AC3E}">
        <p14:creationId xmlns:p14="http://schemas.microsoft.com/office/powerpoint/2010/main" val="86667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Balance aus Ruhe und Leben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Eingebettet in eine Gemeinschaft für die Balance aus Ruhe und Leben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Alltagsgestaltung durch Aktivierung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Reichhaltig verwöhnt mit Kulinarik, Begegnung und Erleben im Restaurant &amp; Bistro LaVita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Hält Sie fit.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Freizeitprogramm für einen bunten und abwechslungsreichen Alltag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4A89F65-2D2B-92F0-B567-69EF0C92E757}"/>
              </a:ext>
            </a:extLst>
          </p:cNvPr>
          <p:cNvSpPr txBox="1"/>
          <p:nvPr/>
        </p:nvSpPr>
        <p:spPr>
          <a:xfrm>
            <a:off x="8397013" y="1989667"/>
            <a:ext cx="1483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"/>
              </a:rPr>
              <a:t>Wohnen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"/>
              </a:rPr>
              <a:t>mit Service</a:t>
            </a:r>
          </a:p>
        </p:txBody>
      </p:sp>
      <p:pic>
        <p:nvPicPr>
          <p:cNvPr id="4" name="Bildplatzhalter 4">
            <a:extLst>
              <a:ext uri="{FF2B5EF4-FFF2-40B4-BE49-F238E27FC236}">
                <a16:creationId xmlns:a16="http://schemas.microsoft.com/office/drawing/2014/main" id="{F3933A9A-37D7-EA0A-7218-921CD5A176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3" r="1173"/>
          <a:stretch/>
        </p:blipFill>
        <p:spPr>
          <a:xfrm>
            <a:off x="6092825" y="2187853"/>
            <a:ext cx="5259388" cy="40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In Bewegung bleiben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Natur und Bewegung im gepflegten Garten und in schöner Umgebung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Physiotherapie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Fitnessraum</a:t>
            </a:r>
            <a:endParaRPr lang="de-DE" sz="2000" b="1" dirty="0">
              <a:solidFill>
                <a:schemeClr val="tx1"/>
              </a:solidFill>
              <a:sym typeface="Helvetica"/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DD9404-FF29-337D-7A4C-DCF9489CFDB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Weil es uns Freude bereitet, Menschen zum Strahlen zu bringen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Coiffeur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Fusspflege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Dentalhygiene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Augen-Check</a:t>
            </a: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Hält Sie fit und schön.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dirty="0"/>
              <a:t>Wir kümmern uns um Körper, Geist und Seele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1883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7EEF846-BEBB-DB8A-FEDC-946FFB14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1800">
            <a:off x="5261592" y="1064530"/>
            <a:ext cx="2959181" cy="154654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232673C-94FA-FAB7-661A-1BC3C074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698" y="2789003"/>
            <a:ext cx="3301036" cy="197597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E688E62-43FF-9D20-9711-B77EA660C88B}"/>
              </a:ext>
            </a:extLst>
          </p:cNvPr>
          <p:cNvGrpSpPr/>
          <p:nvPr/>
        </p:nvGrpSpPr>
        <p:grpSpPr>
          <a:xfrm>
            <a:off x="2107539" y="1931212"/>
            <a:ext cx="7799456" cy="4532290"/>
            <a:chOff x="2240078" y="2187008"/>
            <a:chExt cx="6973691" cy="405243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2509180-A0B7-35C2-A0F6-ADB17988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1128" y="2187008"/>
              <a:ext cx="2018635" cy="120833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D7D6B9B-9AB7-6BF9-A3F5-1EF73306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40193">
              <a:off x="2240078" y="3677613"/>
              <a:ext cx="2018635" cy="12083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F80A9B4-212D-6FEC-50FE-351015540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3369619" y="2378649"/>
              <a:ext cx="2018635" cy="1208338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CCC4393-E0F5-EFA1-3128-251C41EB0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396404">
              <a:off x="7195134" y="3449421"/>
              <a:ext cx="2018635" cy="1208338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FF18F69-7827-D9CC-01FB-D1EBFCB9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5182">
              <a:off x="3057986" y="4514322"/>
              <a:ext cx="2018635" cy="1208338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42F6EFD-8B06-EF71-1EA3-F8C05195B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29763">
              <a:off x="6639707" y="4601870"/>
              <a:ext cx="2018635" cy="120833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2C2F76A-0593-D7CC-BFD1-EA91EF9F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315547">
              <a:off x="5085878" y="5031105"/>
              <a:ext cx="2018635" cy="1208338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Mehr Freude am Leben</a:t>
            </a:r>
          </a:p>
          <a:p>
            <a:endParaRPr lang="de-CH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3B4E727-96CC-5EA9-08B8-563ACF8D5426}"/>
              </a:ext>
            </a:extLst>
          </p:cNvPr>
          <p:cNvGrpSpPr/>
          <p:nvPr/>
        </p:nvGrpSpPr>
        <p:grpSpPr>
          <a:xfrm>
            <a:off x="2863547" y="1490408"/>
            <a:ext cx="6863466" cy="4366133"/>
            <a:chOff x="2863547" y="1490408"/>
            <a:chExt cx="6863466" cy="4366133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0E9E59E7-B8AD-D3C7-AE3A-077695446DA0}"/>
                </a:ext>
              </a:extLst>
            </p:cNvPr>
            <p:cNvSpPr txBox="1"/>
            <p:nvPr/>
          </p:nvSpPr>
          <p:spPr>
            <a:xfrm>
              <a:off x="7388137" y="2375477"/>
              <a:ext cx="233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b="0" i="0" u="none" strike="noStrike" baseline="0" dirty="0">
                  <a:latin typeface=""/>
                  <a:cs typeface="Calibri" panose="020F0502020204030204" pitchFamily="34" charset="0"/>
                </a:rPr>
                <a:t>Gibt Ihnen in Zuhause.</a:t>
              </a:r>
            </a:p>
            <a:p>
              <a:pPr algn="ctr"/>
              <a:r>
                <a:rPr lang="de-CH" sz="1000" b="1" i="0" u="none" strike="noStrike" baseline="0" dirty="0">
                  <a:latin typeface=""/>
                  <a:cs typeface="Calibri" panose="020F0502020204030204" pitchFamily="34" charset="0"/>
                </a:rPr>
                <a:t>Barrierefreie Wohnungen</a:t>
              </a:r>
            </a:p>
            <a:p>
              <a:pPr algn="ctr"/>
              <a:r>
                <a:rPr lang="de-CH" sz="1000" b="1" i="0" u="none" strike="noStrike" baseline="0" dirty="0">
                  <a:latin typeface=""/>
                  <a:cs typeface="Calibri" panose="020F0502020204030204" pitchFamily="34" charset="0"/>
                </a:rPr>
                <a:t>und Zimmer</a:t>
              </a:r>
              <a:endParaRPr lang="de-CH" sz="1000" b="1" dirty="0">
                <a:latin typeface=""/>
                <a:cs typeface="Calibri" panose="020F05020202040302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909174A-10AD-9C40-4CEB-8C8C33113C54}"/>
                </a:ext>
              </a:extLst>
            </p:cNvPr>
            <p:cNvSpPr txBox="1"/>
            <p:nvPr/>
          </p:nvSpPr>
          <p:spPr>
            <a:xfrm>
              <a:off x="3436502" y="4966693"/>
              <a:ext cx="1767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Unterstützt im Alltag. </a:t>
              </a:r>
            </a:p>
            <a:p>
              <a:pPr algn="ctr"/>
              <a:r>
                <a:rPr lang="de-CH" sz="1000" b="1" dirty="0">
                  <a:latin typeface=""/>
                </a:rPr>
                <a:t>Mahlzeiten-, Haushalt- </a:t>
              </a:r>
            </a:p>
            <a:p>
              <a:pPr algn="ctr"/>
              <a:r>
                <a:rPr lang="de-CH" sz="1000" b="1" dirty="0">
                  <a:latin typeface=""/>
                </a:rPr>
                <a:t>&amp; Wäscheservice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6F32C6-518A-E2F5-DE2F-7EC40AFB8C38}"/>
                </a:ext>
              </a:extLst>
            </p:cNvPr>
            <p:cNvSpPr txBox="1"/>
            <p:nvPr/>
          </p:nvSpPr>
          <p:spPr>
            <a:xfrm>
              <a:off x="5428044" y="5302543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Gibt Denk-Raum. </a:t>
              </a:r>
            </a:p>
            <a:p>
              <a:pPr algn="ctr"/>
              <a:r>
                <a:rPr lang="de-CH" sz="1000" b="1" dirty="0">
                  <a:latin typeface=""/>
                </a:rPr>
                <a:t>Seminar- &amp; </a:t>
              </a:r>
              <a:br>
                <a:rPr lang="de-CH" sz="1000" b="1" dirty="0">
                  <a:latin typeface=""/>
                </a:rPr>
              </a:br>
              <a:r>
                <a:rPr lang="de-CH" sz="1000" b="1" dirty="0">
                  <a:latin typeface=""/>
                </a:rPr>
                <a:t>Banketträume 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7812D5C-570C-EF60-9003-B39986B923AF}"/>
                </a:ext>
              </a:extLst>
            </p:cNvPr>
            <p:cNvSpPr txBox="1"/>
            <p:nvPr/>
          </p:nvSpPr>
          <p:spPr>
            <a:xfrm>
              <a:off x="7509625" y="5125569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Verwöhnt Sie. </a:t>
              </a:r>
            </a:p>
            <a:p>
              <a:pPr algn="ctr"/>
              <a:r>
                <a:rPr lang="de-CH" sz="1000" b="1" dirty="0">
                  <a:latin typeface=""/>
                </a:rPr>
                <a:t>Restaurant &amp; Bistro</a:t>
              </a:r>
            </a:p>
            <a:p>
              <a:pPr algn="ctr"/>
              <a:r>
                <a:rPr lang="de-CH" sz="1000" b="1" dirty="0">
                  <a:latin typeface=""/>
                </a:rPr>
                <a:t>LaVita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878B74A-0347-162F-E388-6A4469529051}"/>
                </a:ext>
              </a:extLst>
            </p:cNvPr>
            <p:cNvSpPr txBox="1"/>
            <p:nvPr/>
          </p:nvSpPr>
          <p:spPr>
            <a:xfrm>
              <a:off x="5428044" y="1490408"/>
              <a:ext cx="2338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/>
                  </a:solidFill>
                  <a:latin typeface=""/>
                </a:rPr>
                <a:t>Berät und begleitet Sie.</a:t>
              </a:r>
            </a:p>
            <a:p>
              <a:pPr algn="ctr"/>
              <a:r>
                <a:rPr lang="de-CH" sz="1400" b="1" dirty="0">
                  <a:solidFill>
                    <a:schemeClr val="bg1"/>
                  </a:solidFill>
                  <a:latin typeface=""/>
                </a:rPr>
                <a:t>Kontaktstelle Leben </a:t>
              </a:r>
            </a:p>
            <a:p>
              <a:pPr algn="ctr"/>
              <a:r>
                <a:rPr lang="de-CH" sz="1400" b="1" dirty="0">
                  <a:solidFill>
                    <a:schemeClr val="bg1"/>
                  </a:solidFill>
                  <a:latin typeface=""/>
                </a:rPr>
                <a:t>im Alter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847280A-80F4-227B-634F-C8725022A113}"/>
                </a:ext>
              </a:extLst>
            </p:cNvPr>
            <p:cNvSpPr txBox="1"/>
            <p:nvPr/>
          </p:nvSpPr>
          <p:spPr>
            <a:xfrm>
              <a:off x="3406090" y="2524711"/>
              <a:ext cx="1797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Pflegt und betreut Sie.</a:t>
              </a:r>
            </a:p>
            <a:p>
              <a:pPr algn="ctr"/>
              <a:r>
                <a:rPr lang="de-CH" sz="1000" b="1" dirty="0">
                  <a:latin typeface=""/>
                </a:rPr>
                <a:t>Spezialisiertes Personal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F45B375E-34A1-6E32-4465-77586D9433C3}"/>
                </a:ext>
              </a:extLst>
            </p:cNvPr>
            <p:cNvSpPr txBox="1"/>
            <p:nvPr/>
          </p:nvSpPr>
          <p:spPr>
            <a:xfrm>
              <a:off x="2863547" y="3891929"/>
              <a:ext cx="132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Kommt zu Ihnen.</a:t>
              </a:r>
            </a:p>
            <a:p>
              <a:pPr algn="ctr"/>
              <a:r>
                <a:rPr lang="de-CH" sz="1000" b="1" dirty="0">
                  <a:latin typeface=""/>
                </a:rPr>
                <a:t>Spitex Volketswil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D44BA43-05CB-1685-094A-A9EE83462D7D}"/>
                </a:ext>
              </a:extLst>
            </p:cNvPr>
            <p:cNvSpPr txBox="1"/>
            <p:nvPr/>
          </p:nvSpPr>
          <p:spPr>
            <a:xfrm>
              <a:off x="5069825" y="3354358"/>
              <a:ext cx="2545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"/>
                </a:rPr>
                <a:t>Selbstbestimmt, </a:t>
              </a:r>
            </a:p>
            <a:p>
              <a:pPr algn="ctr"/>
              <a:r>
                <a:rPr lang="de-CH" sz="1400" dirty="0">
                  <a:latin typeface=""/>
                </a:rPr>
                <a:t>geborgen sicher</a:t>
              </a:r>
            </a:p>
            <a:p>
              <a:pPr algn="ctr"/>
              <a:r>
                <a:rPr lang="de-CH" sz="1400" b="1" dirty="0">
                  <a:latin typeface=""/>
                </a:rPr>
                <a:t>Leben und Wohnen</a:t>
              </a:r>
            </a:p>
            <a:p>
              <a:pPr algn="ctr"/>
              <a:r>
                <a:rPr lang="de-CH" sz="1400" b="1" dirty="0">
                  <a:latin typeface=""/>
                </a:rPr>
                <a:t>«In der Au»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AE09F9F-C0D1-F26E-E4FA-E40AFC3D88C0}"/>
                </a:ext>
              </a:extLst>
            </p:cNvPr>
            <p:cNvSpPr txBox="1"/>
            <p:nvPr/>
          </p:nvSpPr>
          <p:spPr>
            <a:xfrm>
              <a:off x="7316732" y="3716240"/>
              <a:ext cx="20393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36575" algn="ctr"/>
              <a:r>
                <a:rPr lang="de-CH" sz="1000" dirty="0">
                  <a:latin typeface=""/>
                </a:rPr>
                <a:t>Hält Sie fit.</a:t>
              </a:r>
            </a:p>
            <a:p>
              <a:pPr marL="454025" algn="ctr"/>
              <a:r>
                <a:rPr lang="de-CH" sz="1000" b="1" dirty="0">
                  <a:latin typeface=""/>
                </a:rPr>
                <a:t>Angebote fürs Wohlbefinden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643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Wir sind für Sie da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beraten nach individuellen Bedürfnissen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begleiten beim Prozess auf der Suche nach einer geeigneten Wohnung oder einem Pflegeplatz – im Auftrag von Volketswil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Für alle Menschen, die in Volketswil wohnen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b="1" dirty="0"/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Eine starke Partnerin an Ihrer Seite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2000" dirty="0">
                <a:solidFill>
                  <a:schemeClr val="tx1"/>
                </a:solidFill>
                <a:sym typeface="Helvetica"/>
              </a:rPr>
              <a:t>Telefon 043 399 36 60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2000" dirty="0" err="1">
                <a:solidFill>
                  <a:schemeClr val="tx1"/>
                </a:solidFill>
                <a:sym typeface="Helvetica"/>
              </a:rPr>
              <a:t>kontaktstelle@vitafutura.ch</a:t>
            </a:r>
            <a:endParaRPr lang="nb-NO" sz="2000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>
              <a:solidFill>
                <a:schemeClr val="tx1"/>
              </a:solidFill>
            </a:endParaRPr>
          </a:p>
        </p:txBody>
      </p:sp>
      <p:pic>
        <p:nvPicPr>
          <p:cNvPr id="9" name="Bildplatzhalter 8" descr="Ein Bild, das Decke, drinnen, Boden, Wand enthält.&#10;&#10;Automatisch generierte Beschreibung">
            <a:extLst>
              <a:ext uri="{FF2B5EF4-FFF2-40B4-BE49-F238E27FC236}">
                <a16:creationId xmlns:a16="http://schemas.microsoft.com/office/drawing/2014/main" id="{58D17F70-DB6F-1AC3-D087-4CE784BC8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71" r="17371"/>
          <a:stretch/>
        </p:blipFill>
        <p:spPr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Kontaktstelle Leben im Alter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dirty="0"/>
              <a:t>Für alle Anliegen rund um Wohnen, Pflege und Betreuung im Alter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8709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3BBCA3B-72EF-951F-1C2D-A8CA9DCD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12093">
            <a:off x="7055679" y="4497787"/>
            <a:ext cx="2959181" cy="154654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CC57B3B-2531-7F8F-2783-AEB7ABA9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170">
            <a:off x="5289266" y="5038511"/>
            <a:ext cx="2959181" cy="154654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3D74E59-CACB-C019-C3F3-4DC6625851B5}"/>
              </a:ext>
            </a:extLst>
          </p:cNvPr>
          <p:cNvGrpSpPr/>
          <p:nvPr/>
        </p:nvGrpSpPr>
        <p:grpSpPr>
          <a:xfrm>
            <a:off x="2163788" y="1462602"/>
            <a:ext cx="7799456" cy="4395118"/>
            <a:chOff x="2240078" y="1792874"/>
            <a:chExt cx="6973691" cy="392978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D87573C-F13C-36B8-B7D3-6033D7A7C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1128" y="2187008"/>
              <a:ext cx="2018635" cy="1208338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E57F6A0-BC94-35E6-B034-7DF11A23B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40193">
              <a:off x="2240078" y="3677613"/>
              <a:ext cx="2018635" cy="120833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E2B7A41-E3CF-2235-E42F-632047B69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3369619" y="2378649"/>
              <a:ext cx="2018635" cy="1208338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5BD9FB3-8D60-4AA0-6329-1404F7FE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5014310" y="1792874"/>
              <a:ext cx="2018635" cy="1208338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EA2687C-2A16-27A9-C0E2-51D1540B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396404">
              <a:off x="7195134" y="3449421"/>
              <a:ext cx="2018635" cy="1208338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40C864D-C3C3-1E16-81C1-3E799FD1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5182">
              <a:off x="3057986" y="4514322"/>
              <a:ext cx="2018635" cy="1208338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DA5C92B2-6AFD-2AE7-624F-0E3FF1AE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120" y="2765037"/>
            <a:ext cx="3301036" cy="1975971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FC62B5E9-310C-DD18-96CF-6346E201499B}"/>
              </a:ext>
            </a:extLst>
          </p:cNvPr>
          <p:cNvSpPr txBox="1"/>
          <p:nvPr/>
        </p:nvSpPr>
        <p:spPr>
          <a:xfrm>
            <a:off x="7408457" y="2375477"/>
            <a:ext cx="2338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b="0" i="0" u="none" strike="noStrike" baseline="0" dirty="0">
                <a:latin typeface=""/>
                <a:cs typeface="Calibri" panose="020F0502020204030204" pitchFamily="34" charset="0"/>
              </a:rPr>
              <a:t>Gibt Ihnen in Zuhause.</a:t>
            </a:r>
          </a:p>
          <a:p>
            <a:pPr algn="ctr"/>
            <a:r>
              <a:rPr lang="de-CH" sz="1000" b="1" i="0" u="none" strike="noStrike" baseline="0" dirty="0">
                <a:latin typeface=""/>
                <a:cs typeface="Calibri" panose="020F0502020204030204" pitchFamily="34" charset="0"/>
              </a:rPr>
              <a:t>Barrierefreie Wohnungen</a:t>
            </a:r>
          </a:p>
          <a:p>
            <a:pPr algn="ctr"/>
            <a:r>
              <a:rPr lang="de-CH" sz="1000" b="1" i="0" u="none" strike="noStrike" baseline="0" dirty="0">
                <a:latin typeface=""/>
                <a:cs typeface="Calibri" panose="020F0502020204030204" pitchFamily="34" charset="0"/>
              </a:rPr>
              <a:t>und Zimmer</a:t>
            </a:r>
            <a:endParaRPr lang="de-CH" sz="1000" b="1" dirty="0">
              <a:latin typeface=""/>
              <a:cs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0F63880-8D5C-C4BE-7CFB-F44A9C0A9A87}"/>
              </a:ext>
            </a:extLst>
          </p:cNvPr>
          <p:cNvSpPr txBox="1"/>
          <p:nvPr/>
        </p:nvSpPr>
        <p:spPr>
          <a:xfrm>
            <a:off x="3436502" y="4966693"/>
            <a:ext cx="1767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Unterstützt im Alltag. </a:t>
            </a:r>
          </a:p>
          <a:p>
            <a:pPr algn="ctr"/>
            <a:r>
              <a:rPr lang="de-CH" sz="1000" b="1" dirty="0">
                <a:latin typeface=""/>
              </a:rPr>
              <a:t>Mahlzeiten-, Haushalt- </a:t>
            </a:r>
          </a:p>
          <a:p>
            <a:pPr algn="ctr"/>
            <a:r>
              <a:rPr lang="de-CH" sz="1000" b="1" dirty="0">
                <a:latin typeface=""/>
              </a:rPr>
              <a:t>&amp; Wäscheservice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8FD8CF6-5C13-1DBB-5A51-623777AB8E83}"/>
              </a:ext>
            </a:extLst>
          </p:cNvPr>
          <p:cNvSpPr txBox="1"/>
          <p:nvPr/>
        </p:nvSpPr>
        <p:spPr>
          <a:xfrm>
            <a:off x="7958674" y="4983170"/>
            <a:ext cx="161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50" dirty="0">
                <a:solidFill>
                  <a:schemeClr val="bg1"/>
                </a:solidFill>
                <a:latin typeface=""/>
              </a:rPr>
              <a:t>Verwöhnt Sie. </a:t>
            </a:r>
          </a:p>
          <a:p>
            <a:pPr algn="ctr"/>
            <a:r>
              <a:rPr lang="de-CH" sz="1250" b="1" dirty="0">
                <a:solidFill>
                  <a:schemeClr val="bg1"/>
                </a:solidFill>
                <a:latin typeface=""/>
              </a:rPr>
              <a:t>Restaurant &amp; Bistro</a:t>
            </a:r>
          </a:p>
          <a:p>
            <a:pPr algn="ctr"/>
            <a:r>
              <a:rPr lang="de-CH" sz="1250" b="1" dirty="0">
                <a:solidFill>
                  <a:schemeClr val="bg1"/>
                </a:solidFill>
                <a:latin typeface=""/>
              </a:rPr>
              <a:t>LaVita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9650A9C-3DC3-ECCF-BD54-21334E253ACD}"/>
              </a:ext>
            </a:extLst>
          </p:cNvPr>
          <p:cNvSpPr txBox="1"/>
          <p:nvPr/>
        </p:nvSpPr>
        <p:spPr>
          <a:xfrm>
            <a:off x="5313100" y="1809746"/>
            <a:ext cx="1764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Berät und begleitet Sie.</a:t>
            </a:r>
          </a:p>
          <a:p>
            <a:pPr algn="ctr"/>
            <a:r>
              <a:rPr lang="de-CH" sz="1000" b="1" dirty="0">
                <a:latin typeface=""/>
              </a:rPr>
              <a:t>Kontaktstelle Leben </a:t>
            </a:r>
          </a:p>
          <a:p>
            <a:pPr algn="ctr"/>
            <a:r>
              <a:rPr lang="de-CH" sz="1000" b="1" dirty="0">
                <a:latin typeface=""/>
              </a:rPr>
              <a:t>im Alter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EA31F89-3077-613A-10B2-9D72390D9BB6}"/>
              </a:ext>
            </a:extLst>
          </p:cNvPr>
          <p:cNvSpPr txBox="1"/>
          <p:nvPr/>
        </p:nvSpPr>
        <p:spPr>
          <a:xfrm>
            <a:off x="3406090" y="2524711"/>
            <a:ext cx="1797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Pflegt und betreut Sie.</a:t>
            </a:r>
          </a:p>
          <a:p>
            <a:pPr algn="ctr"/>
            <a:r>
              <a:rPr lang="de-CH" sz="1000" b="1" dirty="0">
                <a:latin typeface=""/>
              </a:rPr>
              <a:t>Spezialisiertes Personal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BCBC7DC-269D-D87A-8589-2418399B18BD}"/>
              </a:ext>
            </a:extLst>
          </p:cNvPr>
          <p:cNvSpPr txBox="1"/>
          <p:nvPr/>
        </p:nvSpPr>
        <p:spPr>
          <a:xfrm>
            <a:off x="2863547" y="3891929"/>
            <a:ext cx="132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latin typeface=""/>
              </a:rPr>
              <a:t>Kommt zu Ihnen.</a:t>
            </a:r>
          </a:p>
          <a:p>
            <a:pPr algn="ctr"/>
            <a:r>
              <a:rPr lang="de-CH" sz="1000" b="1" dirty="0">
                <a:latin typeface=""/>
              </a:rPr>
              <a:t>Spitex Volketswil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0E1706D-42E9-D7A5-DE45-C4C3F262EC2F}"/>
              </a:ext>
            </a:extLst>
          </p:cNvPr>
          <p:cNvSpPr txBox="1"/>
          <p:nvPr/>
        </p:nvSpPr>
        <p:spPr>
          <a:xfrm>
            <a:off x="5069825" y="3354358"/>
            <a:ext cx="254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latin typeface=""/>
              </a:rPr>
              <a:t>Selbstbestimmt, </a:t>
            </a:r>
          </a:p>
          <a:p>
            <a:pPr algn="ctr"/>
            <a:r>
              <a:rPr lang="de-CH" sz="1400" dirty="0">
                <a:latin typeface=""/>
              </a:rPr>
              <a:t>geborgen sicher</a:t>
            </a:r>
          </a:p>
          <a:p>
            <a:pPr algn="ctr"/>
            <a:r>
              <a:rPr lang="de-CH" sz="1400" b="1" dirty="0">
                <a:latin typeface=""/>
              </a:rPr>
              <a:t>Leben und Wohnen</a:t>
            </a:r>
          </a:p>
          <a:p>
            <a:pPr algn="ctr"/>
            <a:r>
              <a:rPr lang="de-CH" sz="1400" b="1" dirty="0">
                <a:latin typeface=""/>
              </a:rPr>
              <a:t>«In der Au»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 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Mehr Freude am Leben</a:t>
            </a:r>
          </a:p>
          <a:p>
            <a:endParaRPr lang="de-CH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10CF2E88-5FEC-327D-433F-FF60936070B4}"/>
              </a:ext>
            </a:extLst>
          </p:cNvPr>
          <p:cNvSpPr txBox="1"/>
          <p:nvPr/>
        </p:nvSpPr>
        <p:spPr>
          <a:xfrm>
            <a:off x="5520138" y="5247458"/>
            <a:ext cx="18943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50" dirty="0">
                <a:solidFill>
                  <a:schemeClr val="bg1"/>
                </a:solidFill>
                <a:latin typeface=""/>
              </a:rPr>
              <a:t>Gibt Denk-Raum. </a:t>
            </a:r>
            <a:r>
              <a:rPr lang="de-CH" sz="1250" b="1" dirty="0">
                <a:solidFill>
                  <a:schemeClr val="bg1"/>
                </a:solidFill>
                <a:latin typeface=""/>
              </a:rPr>
              <a:t>Seminar- &amp; Banketträume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23D861-2284-3C75-70F6-6094B6734321}"/>
              </a:ext>
            </a:extLst>
          </p:cNvPr>
          <p:cNvSpPr txBox="1"/>
          <p:nvPr/>
        </p:nvSpPr>
        <p:spPr>
          <a:xfrm>
            <a:off x="7316732" y="3716240"/>
            <a:ext cx="2039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algn="ctr"/>
            <a:r>
              <a:rPr lang="de-CH" sz="1000" dirty="0">
                <a:latin typeface=""/>
              </a:rPr>
              <a:t>Hält Sie fit.</a:t>
            </a:r>
          </a:p>
          <a:p>
            <a:pPr marL="454025" algn="ctr"/>
            <a:r>
              <a:rPr lang="de-CH" sz="1000" b="1" dirty="0">
                <a:latin typeface=""/>
              </a:rPr>
              <a:t>Angebote fürs Wohlbefinden</a:t>
            </a:r>
          </a:p>
        </p:txBody>
      </p:sp>
    </p:spTree>
    <p:extLst>
      <p:ext uri="{BB962C8B-B14F-4D97-AF65-F5344CB8AC3E}">
        <p14:creationId xmlns:p14="http://schemas.microsoft.com/office/powerpoint/2010/main" val="3114960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A69596B0-3EA3-737F-9DEE-23AAECB789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3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D74BF6-F7B9-F850-7EDC-C30E4B7A77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CH" sz="2000" b="1" dirty="0">
                <a:solidFill>
                  <a:srgbClr val="007699"/>
                </a:solidFill>
              </a:rPr>
              <a:t>Reichhaltig verwöhnt 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Nachhaltigkeit und Regionalität prägen unter anderem unser Denken und Handeln 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Wir garantieren stets faire Preise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  <a:sym typeface="Helvetica"/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olidFill>
                  <a:srgbClr val="007699"/>
                </a:solidFill>
                <a:sym typeface="Helvetica"/>
              </a:rPr>
              <a:t>Täglich Znüni, Zvieri, Mittag- oder Abendessen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Variantenreiche Menüs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Warme und kalte Büffets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Frische Salate, selbstgemachte Salatsaucen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Kleines À-la-carte-Angebot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Sorgfältig ausgesuchte Weine</a:t>
            </a:r>
            <a:endParaRPr lang="de-CH" sz="2000" b="0" dirty="0">
              <a:solidFill>
                <a:schemeClr val="tx1"/>
              </a:solidFill>
            </a:endParaRPr>
          </a:p>
        </p:txBody>
      </p:sp>
      <p:pic>
        <p:nvPicPr>
          <p:cNvPr id="7" name="Bildplatzhalter 6" descr="Ein Bild, das Essen, Person, Tisch, Teller enthält.&#10;&#10;Automatisch generierte Beschreibung">
            <a:extLst>
              <a:ext uri="{FF2B5EF4-FFF2-40B4-BE49-F238E27FC236}">
                <a16:creationId xmlns:a16="http://schemas.microsoft.com/office/drawing/2014/main" id="{B95EE54E-AFD6-253F-3FE1-EB3E2456A1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555" b="24555"/>
          <a:stretch/>
        </p:blipFill>
        <p:spPr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6D5A4-68E7-4A46-1841-82CD951A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007699"/>
                </a:solidFill>
              </a:rPr>
              <a:t>Restaurant &amp; Bistro LaVita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D436CC-B77B-D105-29D5-AC9D626AE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b="1" dirty="0">
                <a:solidFill>
                  <a:srgbClr val="007699"/>
                </a:solidFill>
                <a:sym typeface="Helvetica"/>
              </a:rPr>
              <a:t>Gastfreundschaft geprägt von Vertrauen und Herzlichkeit</a:t>
            </a:r>
          </a:p>
          <a:p>
            <a:endParaRPr lang="de-CH" b="1" dirty="0">
              <a:solidFill>
                <a:srgbClr val="007699"/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5102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D74BF6-F7B9-F850-7EDC-C30E4B7A77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 err="1">
                <a:solidFill>
                  <a:srgbClr val="007699"/>
                </a:solidFill>
                <a:sym typeface="Helvetica"/>
              </a:rPr>
              <a:t>LaVita</a:t>
            </a:r>
            <a:r>
              <a:rPr lang="de-DE" sz="2000" b="1" dirty="0">
                <a:solidFill>
                  <a:srgbClr val="007699"/>
                </a:solidFill>
                <a:sym typeface="Helvetica"/>
              </a:rPr>
              <a:t> bringt Menschen zusammen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Treffpunkt für Jung und Alt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Regelmässig stattfindende Veranstaltungen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Idealer Ort für Geburtstagsfeier, </a:t>
            </a:r>
            <a:br>
              <a:rPr lang="de-DE" sz="2000" b="0" dirty="0">
                <a:solidFill>
                  <a:schemeClr val="tx1"/>
                </a:solidFill>
                <a:sym typeface="Helvetica"/>
              </a:rPr>
            </a:br>
            <a:r>
              <a:rPr lang="de-DE" sz="2000" b="0" dirty="0">
                <a:solidFill>
                  <a:schemeClr val="tx1"/>
                </a:solidFill>
                <a:sym typeface="Helvetica"/>
              </a:rPr>
              <a:t>Mitarbeitenden- oder Kundenanlass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LaVita unterstützt mit kreativen Ideen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rgbClr val="007699"/>
              </a:solidFill>
              <a:sym typeface="Helvetica"/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olidFill>
                  <a:srgbClr val="007699"/>
                </a:solidFill>
                <a:sym typeface="Helvetica"/>
              </a:rPr>
              <a:t>LaVita kommt zu Ihnen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Catering-Service in Volketswil und Umgebung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Kulinarisches Angebot nach individuellen Wünschen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rgbClr val="007699"/>
              </a:solidFill>
              <a:sym typeface="Helvetica"/>
            </a:endParaRPr>
          </a:p>
        </p:txBody>
      </p:sp>
      <p:pic>
        <p:nvPicPr>
          <p:cNvPr id="11" name="Bildplatzhalter 10" descr="Ein Bild, das drinnen, Fenster, Boden, Küche enthält.&#10;&#10;Automatisch generierte Beschreibung">
            <a:extLst>
              <a:ext uri="{FF2B5EF4-FFF2-40B4-BE49-F238E27FC236}">
                <a16:creationId xmlns:a16="http://schemas.microsoft.com/office/drawing/2014/main" id="{59BA479A-0CBB-C101-281E-1A9BCCE8EB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6" r="17306"/>
          <a:stretch/>
        </p:blipFill>
        <p:spPr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6D5A4-68E7-4A46-1841-82CD951A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007699"/>
                </a:solidFill>
              </a:rPr>
              <a:t>Restaurant &amp; Bistro LaVita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D436CC-B77B-D105-29D5-AC9D626AE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b="1" dirty="0">
                <a:solidFill>
                  <a:srgbClr val="007699"/>
                </a:solidFill>
                <a:sym typeface="Helvetica"/>
              </a:rPr>
              <a:t>Gastfreundschaft geprägt von Vertrauen und Herzlichkeit</a:t>
            </a:r>
          </a:p>
          <a:p>
            <a:endParaRPr lang="de-CH" b="1" dirty="0">
              <a:solidFill>
                <a:srgbClr val="007699"/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3013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B6070BA8-B898-9C37-BBCC-3DD9D141AE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63" b="7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12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462715B-D9C5-0D8F-204D-E67D70BE1E68}"/>
              </a:ext>
            </a:extLst>
          </p:cNvPr>
          <p:cNvSpPr txBox="1"/>
          <p:nvPr/>
        </p:nvSpPr>
        <p:spPr>
          <a:xfrm>
            <a:off x="2487470" y="2020711"/>
            <a:ext cx="80353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Georgia" panose="02040502050405020303" pitchFamily="18" charset="0"/>
              </a:rPr>
              <a:t>Auf Wiedersehen </a:t>
            </a:r>
            <a:r>
              <a:rPr lang="de-CH" sz="3600" dirty="0">
                <a:solidFill>
                  <a:schemeClr val="bg1"/>
                </a:solidFill>
                <a:latin typeface="Georgia" panose="02040502050405020303" pitchFamily="18" charset="0"/>
              </a:rPr>
              <a:t>«In der Au» </a:t>
            </a:r>
            <a:r>
              <a:rPr lang="de-DE" sz="3600" dirty="0">
                <a:solidFill>
                  <a:schemeClr val="bg1"/>
                </a:solidFill>
                <a:latin typeface="Georgia" panose="02040502050405020303" pitchFamily="18" charset="0"/>
              </a:rPr>
              <a:t>– </a:t>
            </a:r>
            <a:br>
              <a:rPr lang="de-DE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de-DE" sz="3600" dirty="0">
                <a:solidFill>
                  <a:schemeClr val="bg1"/>
                </a:solidFill>
                <a:latin typeface="Georgia" panose="02040502050405020303" pitchFamily="18" charset="0"/>
              </a:rPr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419251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1B78C50-708E-C252-4127-9ED501D390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9611" t="437" r="9708" b="6979"/>
          <a:stretch/>
        </p:blipFill>
        <p:spPr>
          <a:xfrm>
            <a:off x="6092825" y="2206752"/>
            <a:ext cx="5253036" cy="4003548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6D232120-7B65-0870-F812-FCC986B8D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Keine Kompromisse nötig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Kraft tanken in der nahen Natur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Eigene gepflegte Gartenanlage «In der Au»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Urbane Angebote im benachbarten Uster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ym typeface="Helvetica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Volketswil überzeugt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Breites Freizeit-, Kultur- und Sportangebot</a:t>
            </a:r>
            <a:br>
              <a:rPr lang="de-DE" sz="2000" dirty="0">
                <a:solidFill>
                  <a:schemeClr val="tx1"/>
                </a:solidFill>
                <a:sym typeface="Helvetica"/>
              </a:rPr>
            </a:br>
            <a:r>
              <a:rPr lang="de-DE" sz="2000" dirty="0">
                <a:solidFill>
                  <a:schemeClr val="tx1"/>
                </a:solidFill>
                <a:sym typeface="Helvetica"/>
              </a:rPr>
              <a:t>z.B. Wochenmärkte, Hallen- und Freibad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ym typeface="Helvetica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Mobil und gut vernetzt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Bushaltestellen direkt vor der Haustür</a:t>
            </a: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723A0731-CA6F-FE07-2181-3AF02154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In Volketswil zu Hause</a:t>
            </a:r>
            <a:endParaRPr lang="de-CH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D504352-88F8-4E5F-734F-7DE4EEEB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b="1" dirty="0"/>
              <a:t>Das Quartier «In der Au» mitten im historischen Kern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62494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Mehr Freude am Leben</a:t>
            </a:r>
          </a:p>
          <a:p>
            <a:endParaRPr lang="de-CH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57D185A-7B1A-87FD-D1A7-91D93A6B649E}"/>
              </a:ext>
            </a:extLst>
          </p:cNvPr>
          <p:cNvGrpSpPr/>
          <p:nvPr/>
        </p:nvGrpSpPr>
        <p:grpSpPr>
          <a:xfrm>
            <a:off x="2107539" y="1462602"/>
            <a:ext cx="7799456" cy="5000900"/>
            <a:chOff x="2107539" y="1462602"/>
            <a:chExt cx="7799456" cy="5000900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E538EA6-ACB1-1F72-D834-C36BE9E20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16737">
              <a:off x="2924579" y="2004021"/>
              <a:ext cx="2959181" cy="1546540"/>
            </a:xfrm>
            <a:prstGeom prst="rect">
              <a:avLst/>
            </a:prstGeom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B5ECD73-6C79-3F89-0704-C447BADCB73C}"/>
                </a:ext>
              </a:extLst>
            </p:cNvPr>
            <p:cNvGrpSpPr/>
            <p:nvPr/>
          </p:nvGrpSpPr>
          <p:grpSpPr>
            <a:xfrm>
              <a:off x="2107539" y="1931212"/>
              <a:ext cx="7799456" cy="4532290"/>
              <a:chOff x="2240078" y="2187008"/>
              <a:chExt cx="6973691" cy="4052435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FE580913-B628-87B7-1E93-4FDB85B5A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1128" y="2187008"/>
                <a:ext cx="2018635" cy="1208338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C2FB73B3-04B4-02B3-3BFF-A816B9DF1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240193">
                <a:off x="2240078" y="3677613"/>
                <a:ext cx="2018635" cy="1208338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76B02A61-52C0-C16A-1268-17C2A196E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396404">
                <a:off x="7195134" y="3449421"/>
                <a:ext cx="2018635" cy="1208338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42A4EBFF-76FD-0FF1-D891-BF98F2F66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65182">
                <a:off x="3057986" y="4514322"/>
                <a:ext cx="2018635" cy="1208338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D51F165-60AE-A23B-42EC-FA2FBD28E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329763">
                <a:off x="6639707" y="4601870"/>
                <a:ext cx="2018635" cy="1208338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93B5F834-7D80-A59D-37A3-DA8C927D6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3315547">
                <a:off x="5085878" y="5031105"/>
                <a:ext cx="2018635" cy="1208338"/>
              </a:xfrm>
              <a:prstGeom prst="rect">
                <a:avLst/>
              </a:prstGeom>
            </p:spPr>
          </p:pic>
        </p:grp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4AB952F-A6ED-E100-B609-5AECC990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3698" y="2789003"/>
              <a:ext cx="3301036" cy="1975971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E47E402-9C6D-A962-FA64-CB73A2C96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25705">
              <a:off x="5266521" y="1462602"/>
              <a:ext cx="2257665" cy="1351419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B3B4E727-96CC-5EA9-08B8-563ACF8D5426}"/>
                </a:ext>
              </a:extLst>
            </p:cNvPr>
            <p:cNvGrpSpPr/>
            <p:nvPr/>
          </p:nvGrpSpPr>
          <p:grpSpPr>
            <a:xfrm>
              <a:off x="2863547" y="2319626"/>
              <a:ext cx="6863466" cy="3536915"/>
              <a:chOff x="2863547" y="2319626"/>
              <a:chExt cx="6863466" cy="3536915"/>
            </a:xfrm>
          </p:grpSpPr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0E9E59E7-B8AD-D3C7-AE3A-077695446DA0}"/>
                  </a:ext>
                </a:extLst>
              </p:cNvPr>
              <p:cNvSpPr txBox="1"/>
              <p:nvPr/>
            </p:nvSpPr>
            <p:spPr>
              <a:xfrm>
                <a:off x="7388137" y="2375477"/>
                <a:ext cx="23388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000" b="0" i="0" u="none" strike="noStrike" baseline="0" dirty="0">
                    <a:latin typeface=""/>
                    <a:cs typeface="Calibri" panose="020F0502020204030204" pitchFamily="34" charset="0"/>
                  </a:rPr>
                  <a:t>Gibt Ihnen in Zuhause.</a:t>
                </a:r>
              </a:p>
              <a:p>
                <a:pPr algn="ctr"/>
                <a:r>
                  <a:rPr lang="de-CH" sz="1000" b="1" i="0" u="none" strike="noStrike" baseline="0" dirty="0">
                    <a:latin typeface=""/>
                    <a:cs typeface="Calibri" panose="020F0502020204030204" pitchFamily="34" charset="0"/>
                  </a:rPr>
                  <a:t>Barrierefreie Wohnungen</a:t>
                </a:r>
              </a:p>
              <a:p>
                <a:pPr algn="ctr"/>
                <a:r>
                  <a:rPr lang="de-CH" sz="1000" b="1" i="0" u="none" strike="noStrike" baseline="0" dirty="0">
                    <a:latin typeface=""/>
                    <a:cs typeface="Calibri" panose="020F0502020204030204" pitchFamily="34" charset="0"/>
                  </a:rPr>
                  <a:t>und Zimmer</a:t>
                </a:r>
                <a:endParaRPr lang="de-CH" sz="1000" b="1" dirty="0">
                  <a:latin typeface="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909174A-10AD-9C40-4CEB-8C8C33113C54}"/>
                  </a:ext>
                </a:extLst>
              </p:cNvPr>
              <p:cNvSpPr txBox="1"/>
              <p:nvPr/>
            </p:nvSpPr>
            <p:spPr>
              <a:xfrm>
                <a:off x="3436502" y="4966693"/>
                <a:ext cx="17674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000" dirty="0">
                    <a:latin typeface=""/>
                  </a:rPr>
                  <a:t>Unterstützt im Alltag. </a:t>
                </a:r>
              </a:p>
              <a:p>
                <a:pPr algn="ctr"/>
                <a:r>
                  <a:rPr lang="de-CH" sz="1000" b="1" dirty="0">
                    <a:latin typeface=""/>
                  </a:rPr>
                  <a:t>Mahlzeiten-, Haushalt- </a:t>
                </a:r>
              </a:p>
              <a:p>
                <a:pPr algn="ctr"/>
                <a:r>
                  <a:rPr lang="de-CH" sz="1000" b="1" dirty="0">
                    <a:latin typeface=""/>
                  </a:rPr>
                  <a:t>&amp; Wäscheservice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9E6F32C6-518A-E2F5-DE2F-7EC40AFB8C38}"/>
                  </a:ext>
                </a:extLst>
              </p:cNvPr>
              <p:cNvSpPr txBox="1"/>
              <p:nvPr/>
            </p:nvSpPr>
            <p:spPr>
              <a:xfrm>
                <a:off x="5428044" y="5302543"/>
                <a:ext cx="16145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000" dirty="0">
                    <a:latin typeface=""/>
                  </a:rPr>
                  <a:t>Gibt Denk-Raum. </a:t>
                </a:r>
              </a:p>
              <a:p>
                <a:pPr algn="ctr"/>
                <a:r>
                  <a:rPr lang="de-CH" sz="1000" b="1" dirty="0">
                    <a:latin typeface=""/>
                  </a:rPr>
                  <a:t>Seminar- &amp; </a:t>
                </a:r>
                <a:br>
                  <a:rPr lang="de-CH" sz="1000" b="1" dirty="0">
                    <a:latin typeface=""/>
                  </a:rPr>
                </a:br>
                <a:r>
                  <a:rPr lang="de-CH" sz="1000" b="1" dirty="0">
                    <a:latin typeface=""/>
                  </a:rPr>
                  <a:t>Banketträume 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57812D5C-570C-EF60-9003-B39986B923AF}"/>
                  </a:ext>
                </a:extLst>
              </p:cNvPr>
              <p:cNvSpPr txBox="1"/>
              <p:nvPr/>
            </p:nvSpPr>
            <p:spPr>
              <a:xfrm>
                <a:off x="7509625" y="5125569"/>
                <a:ext cx="16145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000" dirty="0">
                    <a:latin typeface=""/>
                  </a:rPr>
                  <a:t>Verwöhnt Sie. </a:t>
                </a:r>
              </a:p>
              <a:p>
                <a:pPr algn="ctr"/>
                <a:r>
                  <a:rPr lang="de-CH" sz="1000" b="1" dirty="0">
                    <a:latin typeface=""/>
                  </a:rPr>
                  <a:t>Restaurant &amp; Bistro</a:t>
                </a:r>
              </a:p>
              <a:p>
                <a:pPr algn="ctr"/>
                <a:r>
                  <a:rPr lang="de-CH" sz="1000" b="1" dirty="0">
                    <a:latin typeface=""/>
                  </a:rPr>
                  <a:t>LaVita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5847280A-80F4-227B-634F-C8725022A113}"/>
                  </a:ext>
                </a:extLst>
              </p:cNvPr>
              <p:cNvSpPr txBox="1"/>
              <p:nvPr/>
            </p:nvSpPr>
            <p:spPr>
              <a:xfrm>
                <a:off x="3146759" y="2319626"/>
                <a:ext cx="19786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400" dirty="0">
                    <a:solidFill>
                      <a:schemeClr val="bg1"/>
                    </a:solidFill>
                    <a:latin typeface=""/>
                  </a:rPr>
                  <a:t>Pflegt und betreut Sie.</a:t>
                </a:r>
              </a:p>
              <a:p>
                <a:pPr algn="ctr"/>
                <a:r>
                  <a:rPr lang="de-CH" sz="1400" b="1" dirty="0">
                    <a:solidFill>
                      <a:schemeClr val="bg1"/>
                    </a:solidFill>
                    <a:latin typeface=""/>
                  </a:rPr>
                  <a:t>Spezialisiertes Personal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F45B375E-34A1-6E32-4465-77586D9433C3}"/>
                  </a:ext>
                </a:extLst>
              </p:cNvPr>
              <p:cNvSpPr txBox="1"/>
              <p:nvPr/>
            </p:nvSpPr>
            <p:spPr>
              <a:xfrm>
                <a:off x="2863547" y="3891929"/>
                <a:ext cx="13224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000" dirty="0">
                    <a:latin typeface=""/>
                  </a:rPr>
                  <a:t>Kommt zu Ihnen.</a:t>
                </a:r>
              </a:p>
              <a:p>
                <a:pPr algn="ctr"/>
                <a:r>
                  <a:rPr lang="de-CH" sz="1000" b="1" dirty="0">
                    <a:latin typeface=""/>
                  </a:rPr>
                  <a:t>Spitex Volketswil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1D44BA43-05CB-1685-094A-A9EE83462D7D}"/>
                  </a:ext>
                </a:extLst>
              </p:cNvPr>
              <p:cNvSpPr txBox="1"/>
              <p:nvPr/>
            </p:nvSpPr>
            <p:spPr>
              <a:xfrm>
                <a:off x="5069825" y="3354358"/>
                <a:ext cx="254526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400" dirty="0">
                    <a:latin typeface=""/>
                  </a:rPr>
                  <a:t>Selbstbestimmt, </a:t>
                </a:r>
              </a:p>
              <a:p>
                <a:pPr algn="ctr"/>
                <a:r>
                  <a:rPr lang="de-CH" sz="1400" dirty="0">
                    <a:latin typeface=""/>
                  </a:rPr>
                  <a:t>geborgen sicher</a:t>
                </a:r>
              </a:p>
              <a:p>
                <a:pPr algn="ctr"/>
                <a:r>
                  <a:rPr lang="de-CH" sz="1400" b="1" dirty="0">
                    <a:latin typeface=""/>
                  </a:rPr>
                  <a:t>Leben und Wohnen</a:t>
                </a:r>
              </a:p>
              <a:p>
                <a:pPr algn="ctr"/>
                <a:r>
                  <a:rPr lang="de-CH" sz="1400" b="1" dirty="0">
                    <a:latin typeface=""/>
                  </a:rPr>
                  <a:t>«In der Au»</a:t>
                </a:r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F589A75-9D02-2DC7-1676-B65AF7EAEE40}"/>
                </a:ext>
              </a:extLst>
            </p:cNvPr>
            <p:cNvSpPr txBox="1"/>
            <p:nvPr/>
          </p:nvSpPr>
          <p:spPr>
            <a:xfrm>
              <a:off x="5313100" y="1809746"/>
              <a:ext cx="17643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Berät und begleitet Sie.</a:t>
              </a:r>
            </a:p>
            <a:p>
              <a:pPr algn="ctr"/>
              <a:r>
                <a:rPr lang="de-CH" sz="1000" b="1" dirty="0">
                  <a:latin typeface=""/>
                </a:rPr>
                <a:t>Kontaktstelle Leben </a:t>
              </a:r>
            </a:p>
            <a:p>
              <a:pPr algn="ctr"/>
              <a:r>
                <a:rPr lang="de-CH" sz="1000" b="1" dirty="0">
                  <a:latin typeface=""/>
                </a:rPr>
                <a:t>im Alter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A3D6860-FE38-A9DE-A491-96288849A338}"/>
                </a:ext>
              </a:extLst>
            </p:cNvPr>
            <p:cNvSpPr txBox="1"/>
            <p:nvPr/>
          </p:nvSpPr>
          <p:spPr>
            <a:xfrm>
              <a:off x="7316732" y="3716240"/>
              <a:ext cx="20393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36575" algn="ctr"/>
              <a:r>
                <a:rPr lang="de-CH" sz="1000" dirty="0">
                  <a:latin typeface=""/>
                </a:rPr>
                <a:t>Hält Sie fit.</a:t>
              </a:r>
            </a:p>
            <a:p>
              <a:pPr marL="454025" algn="ctr"/>
              <a:r>
                <a:rPr lang="de-CH" sz="1000" b="1" dirty="0">
                  <a:latin typeface=""/>
                </a:rPr>
                <a:t>Angebote fürs Wohlbefinden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598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B6070BA8-B898-9C37-BBCC-3DD9D141AE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63" b="7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805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8223F6-FF9B-F6DE-659A-53962D00C6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Wohnen mit Services, Unterstützung </a:t>
            </a:r>
            <a:br>
              <a:rPr lang="de-DE" sz="2000" b="1" dirty="0"/>
            </a:br>
            <a:r>
              <a:rPr lang="de-DE" sz="2000" b="1" dirty="0"/>
              <a:t>und Pflege</a:t>
            </a:r>
            <a:endParaRPr lang="de-DE" sz="2000" dirty="0">
              <a:solidFill>
                <a:schemeClr val="tx1"/>
              </a:solidFill>
            </a:endParaRPr>
          </a:p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28</a:t>
            </a:r>
            <a:r>
              <a:rPr lang="de-DE" sz="2000" b="1" dirty="0"/>
              <a:t>	</a:t>
            </a:r>
            <a:r>
              <a:rPr lang="de-DE" sz="2000" dirty="0">
                <a:solidFill>
                  <a:schemeClr val="tx1"/>
                </a:solidFill>
              </a:rPr>
              <a:t>Alterswohnungen (plus 21 ab 2024) </a:t>
            </a:r>
          </a:p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50</a:t>
            </a:r>
            <a:r>
              <a:rPr lang="de-DE" sz="2000" dirty="0">
                <a:solidFill>
                  <a:schemeClr val="tx1"/>
                </a:solidFill>
              </a:rPr>
              <a:t> 	Wohnungen für </a:t>
            </a:r>
            <a:r>
              <a:rPr lang="de-DE" sz="2000" i="1" dirty="0">
                <a:solidFill>
                  <a:schemeClr val="tx1"/>
                </a:solidFill>
              </a:rPr>
              <a:t>Wohnen mit Service </a:t>
            </a:r>
          </a:p>
          <a:p>
            <a:pPr marL="0" indent="0" algn="l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47	</a:t>
            </a:r>
            <a:r>
              <a:rPr lang="de-DE" sz="2000" dirty="0">
                <a:solidFill>
                  <a:schemeClr val="tx1"/>
                </a:solidFill>
              </a:rPr>
              <a:t>Plätze </a:t>
            </a:r>
            <a:r>
              <a:rPr lang="de-DE" sz="2000" i="1" dirty="0">
                <a:solidFill>
                  <a:schemeClr val="tx1"/>
                </a:solidFill>
              </a:rPr>
              <a:t>Wohnen mit Pflege</a:t>
            </a:r>
            <a:r>
              <a:rPr lang="de-DE" sz="2000" dirty="0">
                <a:solidFill>
                  <a:schemeClr val="tx1"/>
                </a:solidFill>
              </a:rPr>
              <a:t>; Ferienzimmer 	und andere temporäre Aufenthalte </a:t>
            </a:r>
          </a:p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14	</a:t>
            </a:r>
            <a:r>
              <a:rPr lang="de-DE" sz="2000" dirty="0">
                <a:solidFill>
                  <a:schemeClr val="tx1"/>
                </a:solidFill>
              </a:rPr>
              <a:t>Plätze </a:t>
            </a:r>
            <a:r>
              <a:rPr lang="de-DE" sz="2000" i="1" dirty="0">
                <a:solidFill>
                  <a:schemeClr val="tx1"/>
                </a:solidFill>
              </a:rPr>
              <a:t>Wohnen mit Pflege bei Demenz</a:t>
            </a:r>
            <a:endParaRPr lang="de-DE" sz="2000" i="1" dirty="0">
              <a:solidFill>
                <a:schemeClr val="tx1"/>
              </a:solidFill>
              <a:sym typeface="Helvetica"/>
            </a:endParaRPr>
          </a:p>
          <a:p>
            <a:pPr marL="0" indent="0" algn="l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/>
          </a:p>
          <a:p>
            <a:pPr marL="277177" indent="-277177" algn="l" defTabSz="886967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CE88715-1381-79EE-27A3-32FDAEE553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Gut eingebettet, mitten in Volketswil</a:t>
            </a:r>
            <a:endParaRPr lang="de-DE" sz="2000" b="1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900"/>
              </a:spcBef>
              <a:buSzPct val="100000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Öffentliches Restaurant &amp; Bistro LaVita </a:t>
            </a:r>
            <a:endParaRPr lang="de-DE" sz="2000" b="1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900"/>
              </a:spcBef>
              <a:buSzPct val="100000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Unsere hauseigene Spitex – die öffentliche Spitex der Gemeinde Volketswil </a:t>
            </a:r>
          </a:p>
          <a:p>
            <a:pPr defTabSz="886967">
              <a:lnSpc>
                <a:spcPct val="100000"/>
              </a:lnSpc>
              <a:spcBef>
                <a:spcPts val="900"/>
              </a:spcBef>
              <a:buSzPct val="100000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Kontaktstelle Leben im Alter </a:t>
            </a:r>
          </a:p>
          <a:p>
            <a:pPr marL="0" indent="0">
              <a:buNone/>
            </a:pPr>
            <a:endParaRPr lang="de-DE" sz="2000" b="1" dirty="0">
              <a:sym typeface="Helvetica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B48E23"/>
                </a:solidFill>
                <a:sym typeface="Helvetica"/>
              </a:rPr>
              <a:t>Unsere Trägerschaft </a:t>
            </a:r>
          </a:p>
          <a:p>
            <a:r>
              <a:rPr lang="de-DE" sz="2000" dirty="0">
                <a:solidFill>
                  <a:schemeClr val="tx1"/>
                </a:solidFill>
                <a:sym typeface="Helvetica"/>
              </a:rPr>
              <a:t>Leben und Wohnen «In der Au», getragen von VitaFutura AG</a:t>
            </a:r>
          </a:p>
          <a:p>
            <a:r>
              <a:rPr lang="de-DE" sz="2000" dirty="0">
                <a:solidFill>
                  <a:schemeClr val="tx1"/>
                </a:solidFill>
                <a:sym typeface="Helvetica"/>
              </a:rPr>
              <a:t>Gemeinnützige Aktiengesellschaft, zu 100% </a:t>
            </a:r>
            <a:br>
              <a:rPr lang="de-DE" sz="2000" dirty="0">
                <a:solidFill>
                  <a:schemeClr val="tx1"/>
                </a:solidFill>
                <a:sym typeface="Helvetica"/>
              </a:rPr>
            </a:br>
            <a:r>
              <a:rPr lang="de-DE" sz="2000" dirty="0">
                <a:solidFill>
                  <a:schemeClr val="tx1"/>
                </a:solidFill>
                <a:sym typeface="Helvetica"/>
              </a:rPr>
              <a:t>im Besitz der Gemeinde Volketswil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9AB591-2323-8A5E-31D1-5EBFF2A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Leben und Wohnen «In der Au»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4B2B1C-11B4-E103-1684-8B90CF30E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Ein Zuhause mit Sicherheit und Stabilität, </a:t>
            </a:r>
            <a:r>
              <a:rPr lang="de-DE" dirty="0"/>
              <a:t>i</a:t>
            </a:r>
            <a:r>
              <a:rPr lang="de-DE" sz="2400" dirty="0"/>
              <a:t>n jeder Lebenslage wohl und geborgen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17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 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Mehr Freude am Leben.</a:t>
            </a:r>
            <a:endParaRPr lang="de-CH" dirty="0"/>
          </a:p>
          <a:p>
            <a:endParaRPr lang="de-CH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3171812-F6A7-6D5E-4B5D-48FC1E422E9E}"/>
              </a:ext>
            </a:extLst>
          </p:cNvPr>
          <p:cNvGrpSpPr/>
          <p:nvPr/>
        </p:nvGrpSpPr>
        <p:grpSpPr>
          <a:xfrm>
            <a:off x="2121976" y="1484198"/>
            <a:ext cx="7799456" cy="4973094"/>
            <a:chOff x="2121976" y="1484198"/>
            <a:chExt cx="7799456" cy="497309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C97860C-5B2C-6050-CFDD-9657FA64D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6659" y="1925002"/>
              <a:ext cx="2257665" cy="135141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1E2018A-8D7A-4C77-0A0D-E4CDBD38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240193">
              <a:off x="2121976" y="3592112"/>
              <a:ext cx="2257665" cy="135141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69A8722-885B-201A-C9BE-E0A0EF237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1825705">
              <a:off x="3385268" y="2139336"/>
              <a:ext cx="2257665" cy="1351419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E7F8AF7-12D8-962B-FECC-2A7301165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1825705">
              <a:off x="5224709" y="1484198"/>
              <a:ext cx="2257665" cy="1351419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B899ED07-25F5-7DE9-DC2C-08445688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396404">
              <a:off x="7663767" y="3336899"/>
              <a:ext cx="2257665" cy="1351419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06E3145-5A3E-5C87-A041-A19E4BD3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5182">
              <a:off x="3036734" y="4527897"/>
              <a:ext cx="2257665" cy="1351419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37C3355-4A26-14B2-D8EB-4B654BF7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29763">
              <a:off x="7042572" y="4625811"/>
              <a:ext cx="2257665" cy="1351419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EC9CF16-C568-58FA-D80A-4A84C1D43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315547">
              <a:off x="5304751" y="5105873"/>
              <a:ext cx="2257665" cy="1351419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2F62975-8E93-7ACB-238B-911C0F2D2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581402">
              <a:off x="4460344" y="2922832"/>
              <a:ext cx="3310065" cy="1729920"/>
            </a:xfrm>
            <a:prstGeom prst="rect">
              <a:avLst/>
            </a:prstGeom>
          </p:spPr>
        </p:pic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0E9E59E7-B8AD-D3C7-AE3A-077695446DA0}"/>
                </a:ext>
              </a:extLst>
            </p:cNvPr>
            <p:cNvSpPr txBox="1"/>
            <p:nvPr/>
          </p:nvSpPr>
          <p:spPr>
            <a:xfrm>
              <a:off x="7388137" y="2384268"/>
              <a:ext cx="2338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b="0" i="0" u="none" strike="noStrike" baseline="0" dirty="0">
                  <a:latin typeface=""/>
                  <a:cs typeface="Calibri" panose="020F0502020204030204" pitchFamily="34" charset="0"/>
                </a:rPr>
                <a:t>Gibt Ihnen in Zuhause.</a:t>
              </a:r>
            </a:p>
            <a:p>
              <a:pPr algn="ctr"/>
              <a:r>
                <a:rPr lang="de-CH" sz="1000" b="1" i="0" u="none" strike="noStrike" baseline="0" dirty="0">
                  <a:latin typeface=""/>
                  <a:cs typeface="Calibri" panose="020F0502020204030204" pitchFamily="34" charset="0"/>
                </a:rPr>
                <a:t>Barrierefreie Wohnungen</a:t>
              </a:r>
            </a:p>
            <a:p>
              <a:pPr algn="ctr"/>
              <a:r>
                <a:rPr lang="de-CH" sz="1000" b="1" i="0" u="none" strike="noStrike" baseline="0" dirty="0">
                  <a:latin typeface=""/>
                  <a:cs typeface="Calibri" panose="020F0502020204030204" pitchFamily="34" charset="0"/>
                </a:rPr>
                <a:t>und Zimmer</a:t>
              </a:r>
              <a:endParaRPr lang="de-CH" sz="1000" b="1" dirty="0">
                <a:latin typeface=""/>
                <a:cs typeface="Calibri" panose="020F05020202040302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909174A-10AD-9C40-4CEB-8C8C33113C54}"/>
                </a:ext>
              </a:extLst>
            </p:cNvPr>
            <p:cNvSpPr txBox="1"/>
            <p:nvPr/>
          </p:nvSpPr>
          <p:spPr>
            <a:xfrm>
              <a:off x="3436502" y="4975484"/>
              <a:ext cx="1767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Unterstützt im Alltag. </a:t>
              </a:r>
            </a:p>
            <a:p>
              <a:pPr algn="ctr"/>
              <a:r>
                <a:rPr lang="de-CH" sz="1000" b="1" dirty="0">
                  <a:latin typeface=""/>
                </a:rPr>
                <a:t>Mahlzeiten-, Haushalt- </a:t>
              </a:r>
            </a:p>
            <a:p>
              <a:pPr algn="ctr"/>
              <a:r>
                <a:rPr lang="de-CH" sz="1000" b="1" dirty="0">
                  <a:latin typeface=""/>
                </a:rPr>
                <a:t>&amp; Wäscheservice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6F32C6-518A-E2F5-DE2F-7EC40AFB8C38}"/>
                </a:ext>
              </a:extLst>
            </p:cNvPr>
            <p:cNvSpPr txBox="1"/>
            <p:nvPr/>
          </p:nvSpPr>
          <p:spPr>
            <a:xfrm>
              <a:off x="5428044" y="5311334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Gibt Denk-Raum. </a:t>
              </a:r>
            </a:p>
            <a:p>
              <a:pPr algn="ctr"/>
              <a:r>
                <a:rPr lang="de-CH" sz="1000" b="1" dirty="0">
                  <a:latin typeface=""/>
                </a:rPr>
                <a:t>Seminar- &amp; </a:t>
              </a:r>
              <a:br>
                <a:rPr lang="de-CH" sz="1000" b="1" dirty="0">
                  <a:latin typeface=""/>
                </a:rPr>
              </a:br>
              <a:r>
                <a:rPr lang="de-CH" sz="1000" b="1" dirty="0">
                  <a:latin typeface=""/>
                </a:rPr>
                <a:t>Banketträume 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7812D5C-570C-EF60-9003-B39986B923AF}"/>
                </a:ext>
              </a:extLst>
            </p:cNvPr>
            <p:cNvSpPr txBox="1"/>
            <p:nvPr/>
          </p:nvSpPr>
          <p:spPr>
            <a:xfrm>
              <a:off x="7509625" y="5134360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Verwöhnt Sie. </a:t>
              </a:r>
            </a:p>
            <a:p>
              <a:pPr algn="ctr"/>
              <a:r>
                <a:rPr lang="de-CH" sz="1000" b="1" dirty="0">
                  <a:latin typeface=""/>
                </a:rPr>
                <a:t>Restaurant &amp; Bistro</a:t>
              </a:r>
            </a:p>
            <a:p>
              <a:pPr algn="ctr"/>
              <a:r>
                <a:rPr lang="de-CH" sz="1000" b="1" dirty="0">
                  <a:latin typeface=""/>
                </a:rPr>
                <a:t>LaVita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847280A-80F4-227B-634F-C8725022A113}"/>
                </a:ext>
              </a:extLst>
            </p:cNvPr>
            <p:cNvSpPr txBox="1"/>
            <p:nvPr/>
          </p:nvSpPr>
          <p:spPr>
            <a:xfrm>
              <a:off x="3406090" y="2519854"/>
              <a:ext cx="1797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Pflegt und betreut Sie.</a:t>
              </a:r>
            </a:p>
            <a:p>
              <a:pPr algn="ctr"/>
              <a:r>
                <a:rPr lang="de-CH" sz="1000" b="1" dirty="0">
                  <a:latin typeface=""/>
                </a:rPr>
                <a:t>Spezialisiertes Personal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F45B375E-34A1-6E32-4465-77586D9433C3}"/>
                </a:ext>
              </a:extLst>
            </p:cNvPr>
            <p:cNvSpPr txBox="1"/>
            <p:nvPr/>
          </p:nvSpPr>
          <p:spPr>
            <a:xfrm>
              <a:off x="2863547" y="3900720"/>
              <a:ext cx="132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Kommt zu Ihnen.</a:t>
              </a:r>
            </a:p>
            <a:p>
              <a:pPr algn="ctr"/>
              <a:r>
                <a:rPr lang="de-CH" sz="1000" b="1" dirty="0">
                  <a:latin typeface=""/>
                </a:rPr>
                <a:t>Spitex Volketswil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D44BA43-05CB-1685-094A-A9EE83462D7D}"/>
                </a:ext>
              </a:extLst>
            </p:cNvPr>
            <p:cNvSpPr txBox="1"/>
            <p:nvPr/>
          </p:nvSpPr>
          <p:spPr>
            <a:xfrm>
              <a:off x="5069825" y="3363149"/>
              <a:ext cx="2545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/>
                  </a:solidFill>
                  <a:latin typeface=""/>
                </a:rPr>
                <a:t>Selbstbestimmt, </a:t>
              </a:r>
            </a:p>
            <a:p>
              <a:pPr algn="ctr"/>
              <a:r>
                <a:rPr lang="de-CH" sz="1400" dirty="0">
                  <a:solidFill>
                    <a:schemeClr val="bg1"/>
                  </a:solidFill>
                  <a:latin typeface=""/>
                </a:rPr>
                <a:t>geborgen sicher</a:t>
              </a:r>
            </a:p>
            <a:p>
              <a:pPr algn="ctr"/>
              <a:r>
                <a:rPr lang="de-CH" sz="1400" b="1" dirty="0">
                  <a:solidFill>
                    <a:schemeClr val="bg1"/>
                  </a:solidFill>
                  <a:latin typeface=""/>
                </a:rPr>
                <a:t>Leben und Wohnen</a:t>
              </a:r>
            </a:p>
            <a:p>
              <a:pPr algn="ctr"/>
              <a:r>
                <a:rPr lang="de-CH" sz="1400" b="1" dirty="0">
                  <a:solidFill>
                    <a:schemeClr val="bg1"/>
                  </a:solidFill>
                  <a:latin typeface=""/>
                </a:rPr>
                <a:t>«In der Au»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7F6302E-8A8B-7D40-2D19-068AF8289382}"/>
                </a:ext>
              </a:extLst>
            </p:cNvPr>
            <p:cNvSpPr txBox="1"/>
            <p:nvPr/>
          </p:nvSpPr>
          <p:spPr>
            <a:xfrm>
              <a:off x="5313100" y="1804889"/>
              <a:ext cx="17643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Berät und begleitet Sie.</a:t>
              </a:r>
            </a:p>
            <a:p>
              <a:pPr algn="ctr"/>
              <a:r>
                <a:rPr lang="de-CH" sz="1000" b="1" dirty="0">
                  <a:latin typeface=""/>
                </a:rPr>
                <a:t>Kontaktstelle Leben </a:t>
              </a:r>
            </a:p>
            <a:p>
              <a:pPr algn="ctr"/>
              <a:r>
                <a:rPr lang="de-CH" sz="1000" b="1" dirty="0">
                  <a:latin typeface=""/>
                </a:rPr>
                <a:t>im Alter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BA35ACA-69A7-8625-FE64-A0F61DC42B84}"/>
                </a:ext>
              </a:extLst>
            </p:cNvPr>
            <p:cNvSpPr txBox="1"/>
            <p:nvPr/>
          </p:nvSpPr>
          <p:spPr>
            <a:xfrm>
              <a:off x="7906385" y="3693349"/>
              <a:ext cx="11356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8" algn="ctr"/>
              <a:r>
                <a:rPr lang="de-CH" sz="1000" dirty="0">
                  <a:latin typeface=""/>
                </a:rPr>
                <a:t>Hält Sie fit.</a:t>
              </a:r>
            </a:p>
            <a:p>
              <a:pPr algn="ctr"/>
              <a:r>
                <a:rPr lang="de-CH" sz="1000" b="1" dirty="0">
                  <a:latin typeface=""/>
                </a:rPr>
                <a:t>Angebote fürs </a:t>
              </a:r>
            </a:p>
            <a:p>
              <a:pPr algn="ctr"/>
              <a:r>
                <a:rPr lang="de-CH" sz="1000" b="1" dirty="0">
                  <a:latin typeface=""/>
                </a:rPr>
                <a:t>Wohlbefinden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81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02AE657-D94A-B092-05F0-A45F68BF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0193">
            <a:off x="2121976" y="3592112"/>
            <a:ext cx="2257665" cy="13514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Mehr Lebensqualität 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Mehr Freude am Leben</a:t>
            </a:r>
            <a:endParaRPr lang="de-CH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BCE1B73-57F2-8218-6FF0-43A0BFC26665}"/>
              </a:ext>
            </a:extLst>
          </p:cNvPr>
          <p:cNvGrpSpPr/>
          <p:nvPr/>
        </p:nvGrpSpPr>
        <p:grpSpPr>
          <a:xfrm>
            <a:off x="2863547" y="1484198"/>
            <a:ext cx="7396724" cy="4973094"/>
            <a:chOff x="2863547" y="1484198"/>
            <a:chExt cx="7396724" cy="497309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E200758-7E29-DAA5-28EB-02BD71EB6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3755" y="2819523"/>
              <a:ext cx="3301036" cy="1975971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7522C07-783F-0AB5-31B1-1CD0525C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1825705">
              <a:off x="3385268" y="2139336"/>
              <a:ext cx="2257665" cy="135141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ACF1031-2ED5-B733-00E3-F7CC4FA10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1825705">
              <a:off x="5224709" y="1484198"/>
              <a:ext cx="2257665" cy="1351419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DA7AC58-C178-A00D-D90D-11089E3AA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396404">
              <a:off x="7663767" y="3336899"/>
              <a:ext cx="2257665" cy="135141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C9D62E9-0515-E1D2-78D0-14F3FEC12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5182">
              <a:off x="3036734" y="4527897"/>
              <a:ext cx="2257665" cy="1351419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3A6BAB6C-3C0E-0E2F-1CE9-E4C8F0C0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29763">
              <a:off x="7042572" y="4625811"/>
              <a:ext cx="2257665" cy="1351419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4CE8AD94-6B92-2ED6-7BEF-92E53CDED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315547">
              <a:off x="5304751" y="5105873"/>
              <a:ext cx="2257665" cy="1351419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EAA45CFE-6228-AEF6-0C1C-C3B6C090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188957">
              <a:off x="7301090" y="1685965"/>
              <a:ext cx="2959181" cy="154654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31423D1-F9CA-0BB0-74AF-4821B8FDA336}"/>
                </a:ext>
              </a:extLst>
            </p:cNvPr>
            <p:cNvSpPr txBox="1"/>
            <p:nvPr/>
          </p:nvSpPr>
          <p:spPr>
            <a:xfrm>
              <a:off x="8540101" y="1846067"/>
              <a:ext cx="116819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300" b="0" i="0" u="none" strike="noStrike" baseline="0" dirty="0">
                  <a:solidFill>
                    <a:schemeClr val="bg1"/>
                  </a:solidFill>
                  <a:latin typeface=""/>
                  <a:cs typeface="Calibri" panose="020F0502020204030204" pitchFamily="34" charset="0"/>
                </a:rPr>
                <a:t>Gibt Ihnen </a:t>
              </a:r>
            </a:p>
            <a:p>
              <a:pPr algn="ctr"/>
              <a:r>
                <a:rPr lang="de-CH" sz="1300" b="0" i="0" u="none" strike="noStrike" baseline="0" dirty="0">
                  <a:solidFill>
                    <a:schemeClr val="bg1"/>
                  </a:solidFill>
                  <a:latin typeface=""/>
                  <a:cs typeface="Calibri" panose="020F0502020204030204" pitchFamily="34" charset="0"/>
                </a:rPr>
                <a:t>ein Zuhause.</a:t>
              </a:r>
            </a:p>
            <a:p>
              <a:pPr algn="ctr"/>
              <a:r>
                <a:rPr lang="de-CH" sz="1300" b="1" i="0" u="none" strike="noStrike" baseline="0" dirty="0">
                  <a:solidFill>
                    <a:schemeClr val="bg1"/>
                  </a:solidFill>
                  <a:latin typeface=""/>
                  <a:cs typeface="Calibri" panose="020F0502020204030204" pitchFamily="34" charset="0"/>
                </a:rPr>
                <a:t>Barrierefreie </a:t>
              </a:r>
            </a:p>
            <a:p>
              <a:pPr algn="ctr"/>
              <a:r>
                <a:rPr lang="de-CH" sz="1300" b="1" i="0" u="none" strike="noStrike" baseline="0" dirty="0">
                  <a:solidFill>
                    <a:schemeClr val="bg1"/>
                  </a:solidFill>
                  <a:latin typeface=""/>
                  <a:cs typeface="Calibri" panose="020F0502020204030204" pitchFamily="34" charset="0"/>
                </a:rPr>
                <a:t>Wohnungen</a:t>
              </a:r>
              <a:r>
                <a:rPr lang="de-CH" sz="1300" b="1" dirty="0">
                  <a:solidFill>
                    <a:schemeClr val="bg1"/>
                  </a:solidFill>
                  <a:latin typeface="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de-CH" sz="1300" b="1" i="0" u="none" strike="noStrike" baseline="0" dirty="0">
                  <a:solidFill>
                    <a:schemeClr val="bg1"/>
                  </a:solidFill>
                  <a:latin typeface=""/>
                  <a:cs typeface="Calibri" panose="020F0502020204030204" pitchFamily="34" charset="0"/>
                </a:rPr>
                <a:t>&amp; Zimmer</a:t>
              </a:r>
              <a:endParaRPr lang="de-CH" sz="1300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A11CA29-4EDA-FF04-3A82-B1053999E9D2}"/>
                </a:ext>
              </a:extLst>
            </p:cNvPr>
            <p:cNvSpPr txBox="1"/>
            <p:nvPr/>
          </p:nvSpPr>
          <p:spPr>
            <a:xfrm>
              <a:off x="3436502" y="4980341"/>
              <a:ext cx="1767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Unterstützt im Alltag. </a:t>
              </a:r>
            </a:p>
            <a:p>
              <a:pPr algn="ctr"/>
              <a:r>
                <a:rPr lang="de-CH" sz="1000" b="1" dirty="0">
                  <a:latin typeface=""/>
                </a:rPr>
                <a:t>Mahlzeiten-, Haushalt- </a:t>
              </a:r>
            </a:p>
            <a:p>
              <a:pPr algn="ctr"/>
              <a:r>
                <a:rPr lang="de-CH" sz="1000" b="1" dirty="0">
                  <a:latin typeface=""/>
                </a:rPr>
                <a:t>&amp; Wäscheservice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F1CF7E0-FF97-F2EA-8C40-EBB65F72A641}"/>
                </a:ext>
              </a:extLst>
            </p:cNvPr>
            <p:cNvSpPr txBox="1"/>
            <p:nvPr/>
          </p:nvSpPr>
          <p:spPr>
            <a:xfrm>
              <a:off x="5428044" y="5316191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Gibt Denk-Raum. </a:t>
              </a:r>
            </a:p>
            <a:p>
              <a:pPr algn="ctr"/>
              <a:r>
                <a:rPr lang="de-CH" sz="1000" b="1" dirty="0">
                  <a:latin typeface=""/>
                </a:rPr>
                <a:t>Seminar- &amp; </a:t>
              </a:r>
              <a:br>
                <a:rPr lang="de-CH" sz="1000" b="1" dirty="0">
                  <a:latin typeface=""/>
                </a:rPr>
              </a:br>
              <a:r>
                <a:rPr lang="de-CH" sz="1000" b="1" dirty="0">
                  <a:latin typeface=""/>
                </a:rPr>
                <a:t>Banketträume 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8FD8CF6-5C13-1DBB-5A51-623777AB8E83}"/>
                </a:ext>
              </a:extLst>
            </p:cNvPr>
            <p:cNvSpPr txBox="1"/>
            <p:nvPr/>
          </p:nvSpPr>
          <p:spPr>
            <a:xfrm>
              <a:off x="7509625" y="5139217"/>
              <a:ext cx="1614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Verwöhnt Sie. </a:t>
              </a:r>
            </a:p>
            <a:p>
              <a:pPr algn="ctr"/>
              <a:r>
                <a:rPr lang="de-CH" sz="1000" b="1" dirty="0">
                  <a:latin typeface=""/>
                </a:rPr>
                <a:t>Restaurant &amp; Bistro</a:t>
              </a:r>
            </a:p>
            <a:p>
              <a:pPr algn="ctr"/>
              <a:r>
                <a:rPr lang="de-CH" sz="1000" b="1" dirty="0">
                  <a:latin typeface=""/>
                </a:rPr>
                <a:t>LaVita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8D8173C-C288-BA61-6984-03AF0B9BA607}"/>
                </a:ext>
              </a:extLst>
            </p:cNvPr>
            <p:cNvSpPr txBox="1"/>
            <p:nvPr/>
          </p:nvSpPr>
          <p:spPr>
            <a:xfrm>
              <a:off x="7906385" y="3693349"/>
              <a:ext cx="11356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8" algn="ctr"/>
              <a:r>
                <a:rPr lang="de-CH" sz="1000" dirty="0">
                  <a:latin typeface=""/>
                </a:rPr>
                <a:t>Hält Sie fit.</a:t>
              </a:r>
            </a:p>
            <a:p>
              <a:pPr algn="ctr"/>
              <a:r>
                <a:rPr lang="de-CH" sz="1000" b="1" dirty="0">
                  <a:latin typeface=""/>
                </a:rPr>
                <a:t>Angebote fürs </a:t>
              </a:r>
            </a:p>
            <a:p>
              <a:pPr algn="ctr"/>
              <a:r>
                <a:rPr lang="de-CH" sz="1000" b="1" dirty="0">
                  <a:latin typeface=""/>
                </a:rPr>
                <a:t>Wohlbefinden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70D9D47-E9FB-ADD4-226D-0E147A3667EE}"/>
                </a:ext>
              </a:extLst>
            </p:cNvPr>
            <p:cNvSpPr txBox="1"/>
            <p:nvPr/>
          </p:nvSpPr>
          <p:spPr>
            <a:xfrm>
              <a:off x="5313100" y="1809746"/>
              <a:ext cx="17643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Berät und begleitet Sie.</a:t>
              </a:r>
            </a:p>
            <a:p>
              <a:pPr algn="ctr"/>
              <a:r>
                <a:rPr lang="de-CH" sz="1000" b="1" dirty="0">
                  <a:latin typeface=""/>
                </a:rPr>
                <a:t>Kontaktstelle Leben </a:t>
              </a:r>
            </a:p>
            <a:p>
              <a:pPr algn="ctr"/>
              <a:r>
                <a:rPr lang="de-CH" sz="1000" b="1" dirty="0">
                  <a:latin typeface=""/>
                </a:rPr>
                <a:t>im Alter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2D6FC85-206F-02F3-18F3-35A30CCA3D68}"/>
                </a:ext>
              </a:extLst>
            </p:cNvPr>
            <p:cNvSpPr txBox="1"/>
            <p:nvPr/>
          </p:nvSpPr>
          <p:spPr>
            <a:xfrm>
              <a:off x="3406090" y="2524711"/>
              <a:ext cx="1797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Pflegt und betreut Sie.</a:t>
              </a:r>
            </a:p>
            <a:p>
              <a:pPr algn="ctr"/>
              <a:r>
                <a:rPr lang="de-CH" sz="1000" b="1" dirty="0">
                  <a:latin typeface=""/>
                </a:rPr>
                <a:t>Spezialisiertes Personal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4D1C9B6-06BF-BAD4-F25D-C5D487FAB530}"/>
                </a:ext>
              </a:extLst>
            </p:cNvPr>
            <p:cNvSpPr txBox="1"/>
            <p:nvPr/>
          </p:nvSpPr>
          <p:spPr>
            <a:xfrm>
              <a:off x="2863547" y="3891929"/>
              <a:ext cx="132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000" dirty="0">
                  <a:latin typeface=""/>
                </a:rPr>
                <a:t>Kommt zu Ihnen.</a:t>
              </a:r>
            </a:p>
            <a:p>
              <a:pPr algn="ctr"/>
              <a:r>
                <a:rPr lang="de-CH" sz="1000" b="1" dirty="0">
                  <a:latin typeface=""/>
                </a:rPr>
                <a:t>Spitex Volketswil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A61FC11B-908F-B380-D127-1589DD66935C}"/>
                </a:ext>
              </a:extLst>
            </p:cNvPr>
            <p:cNvSpPr txBox="1"/>
            <p:nvPr/>
          </p:nvSpPr>
          <p:spPr>
            <a:xfrm>
              <a:off x="5069825" y="3354358"/>
              <a:ext cx="2545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"/>
                </a:rPr>
                <a:t>Selbstbestimmt, </a:t>
              </a:r>
            </a:p>
            <a:p>
              <a:pPr algn="ctr"/>
              <a:r>
                <a:rPr lang="de-CH" sz="1400" dirty="0">
                  <a:latin typeface=""/>
                </a:rPr>
                <a:t>geborgen sicher</a:t>
              </a:r>
            </a:p>
            <a:p>
              <a:pPr algn="ctr"/>
              <a:r>
                <a:rPr lang="de-CH" sz="1400" b="1" dirty="0">
                  <a:latin typeface=""/>
                </a:rPr>
                <a:t>Leben und Wohnen</a:t>
              </a:r>
            </a:p>
            <a:p>
              <a:pPr algn="ctr"/>
              <a:r>
                <a:rPr lang="de-CH" sz="1400" b="1" dirty="0">
                  <a:latin typeface=""/>
                </a:rPr>
                <a:t>«In der Au»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039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232D7C17-7F20-312E-A1BE-2FB0179483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16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5684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64DBFDF-450C-91AE-593E-C6C92B09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79417">
            <a:off x="8877203" y="2538268"/>
            <a:ext cx="2257665" cy="13514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6279BDB-6BFF-59BD-12C1-12A48504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5182">
            <a:off x="3612733" y="4024770"/>
            <a:ext cx="2257665" cy="13514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D56E500-7313-2FB0-9BC4-307FA3AD1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3698">
            <a:off x="7853296" y="3846181"/>
            <a:ext cx="2257665" cy="135141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734BB5F-801B-3287-9FAD-6CBB68474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37445">
            <a:off x="6037793" y="4556219"/>
            <a:ext cx="2257665" cy="135141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D593579-5080-D04B-5F5F-EC1544D0B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20181">
            <a:off x="5473280" y="2471973"/>
            <a:ext cx="3271436" cy="1709732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D46F6E-398D-1093-0481-90DC070364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Ein Zuhause für jede Lebenssituation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Für Autonomie und Geborgenheit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Wohnformen «In der Au»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So vielfältig wie das Leben.</a:t>
            </a:r>
          </a:p>
          <a:p>
            <a:endParaRPr lang="de-CH" dirty="0"/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06FB8E7-D518-374B-79CC-3AE713A91115}"/>
              </a:ext>
            </a:extLst>
          </p:cNvPr>
          <p:cNvGrpSpPr/>
          <p:nvPr/>
        </p:nvGrpSpPr>
        <p:grpSpPr>
          <a:xfrm rot="21156475">
            <a:off x="4112483" y="3190221"/>
            <a:ext cx="7131152" cy="1986481"/>
            <a:chOff x="5088632" y="3356072"/>
            <a:chExt cx="7131152" cy="1986481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86854E10-CF86-3671-B121-AC92E2FAE379}"/>
                </a:ext>
              </a:extLst>
            </p:cNvPr>
            <p:cNvSpPr txBox="1"/>
            <p:nvPr/>
          </p:nvSpPr>
          <p:spPr>
            <a:xfrm rot="443525">
              <a:off x="9674516" y="3356072"/>
              <a:ext cx="254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Wohnen mit Pflege</a:t>
              </a:r>
            </a:p>
            <a:p>
              <a:pPr algn="ctr"/>
              <a:r>
                <a:rPr lang="de-CH" sz="1200" dirty="0">
                  <a:latin typeface=""/>
                </a:rPr>
                <a:t>bei Demenz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EAF304EC-678C-0B43-E847-97116AC3DC6B}"/>
                </a:ext>
              </a:extLst>
            </p:cNvPr>
            <p:cNvSpPr txBox="1"/>
            <p:nvPr/>
          </p:nvSpPr>
          <p:spPr>
            <a:xfrm rot="443525">
              <a:off x="9323569" y="4715173"/>
              <a:ext cx="1483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Wohnen</a:t>
              </a:r>
            </a:p>
            <a:p>
              <a:pPr algn="ctr"/>
              <a:r>
                <a:rPr lang="de-CH" sz="1200" dirty="0">
                  <a:latin typeface=""/>
                </a:rPr>
                <a:t>mit Pflege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F5DFD938-602B-FBD5-1123-498D6B7CCF06}"/>
                </a:ext>
              </a:extLst>
            </p:cNvPr>
            <p:cNvSpPr txBox="1"/>
            <p:nvPr/>
          </p:nvSpPr>
          <p:spPr>
            <a:xfrm rot="443525">
              <a:off x="7081154" y="4880888"/>
              <a:ext cx="1483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Wohnen</a:t>
              </a:r>
            </a:p>
            <a:p>
              <a:pPr algn="ctr"/>
              <a:r>
                <a:rPr lang="de-CH" sz="1200" dirty="0">
                  <a:latin typeface=""/>
                </a:rPr>
                <a:t>mit Service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46FDCAE6-D1F5-F92A-8306-9B74FB13E325}"/>
                </a:ext>
              </a:extLst>
            </p:cNvPr>
            <p:cNvSpPr txBox="1"/>
            <p:nvPr/>
          </p:nvSpPr>
          <p:spPr>
            <a:xfrm rot="443525">
              <a:off x="5088632" y="4219956"/>
              <a:ext cx="1734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Selbstständig </a:t>
              </a:r>
            </a:p>
            <a:p>
              <a:pPr algn="ctr"/>
              <a:r>
                <a:rPr lang="de-CH" sz="1200" dirty="0">
                  <a:latin typeface=""/>
                </a:rPr>
                <a:t>Wohnen</a:t>
              </a:r>
            </a:p>
            <a:p>
              <a:pPr algn="ctr"/>
              <a:r>
                <a:rPr lang="de-CH" sz="1200" dirty="0">
                  <a:latin typeface=""/>
                </a:rPr>
                <a:t>im Alter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1C238C6D-6567-F804-B4A1-25F4C036D7FD}"/>
              </a:ext>
            </a:extLst>
          </p:cNvPr>
          <p:cNvSpPr txBox="1"/>
          <p:nvPr/>
        </p:nvSpPr>
        <p:spPr>
          <a:xfrm>
            <a:off x="6983200" y="2680514"/>
            <a:ext cx="116819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300" b="0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Gibt Ihnen </a:t>
            </a:r>
          </a:p>
          <a:p>
            <a:pPr algn="ctr"/>
            <a:r>
              <a:rPr lang="de-CH" sz="1300" b="0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ein Zuhause.</a:t>
            </a:r>
          </a:p>
          <a:p>
            <a:pPr algn="ctr"/>
            <a:r>
              <a:rPr lang="de-CH" sz="1300" b="1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Barrierefreie </a:t>
            </a:r>
          </a:p>
          <a:p>
            <a:pPr algn="ctr"/>
            <a:r>
              <a:rPr lang="de-CH" sz="1300" b="1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Wohnungen</a:t>
            </a:r>
            <a:r>
              <a:rPr lang="de-CH" sz="1300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de-CH" sz="1300" b="1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&amp; Zimmer</a:t>
            </a:r>
            <a:endParaRPr lang="de-CH" sz="1300" b="1" dirty="0">
              <a:solidFill>
                <a:schemeClr val="bg1"/>
              </a:solidFill>
              <a:latin typeface="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8737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titel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r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1443</Words>
  <Application>Microsoft Office PowerPoint</Application>
  <PresentationFormat>Breitbild</PresentationFormat>
  <Paragraphs>367</Paragraphs>
  <Slides>30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Georgia</vt:lpstr>
      <vt:lpstr>Mastertitelseite</vt:lpstr>
      <vt:lpstr>Mein Zuhause.</vt:lpstr>
      <vt:lpstr>Willkommen bei uns </vt:lpstr>
      <vt:lpstr>In Volketswil zu Hause</vt:lpstr>
      <vt:lpstr>PowerPoint-Präsentation</vt:lpstr>
      <vt:lpstr>Leben und Wohnen «In der Au»</vt:lpstr>
      <vt:lpstr>Mehr Lebensqualität </vt:lpstr>
      <vt:lpstr>Mehr Lebensqualität </vt:lpstr>
      <vt:lpstr>PowerPoint-Präsentation</vt:lpstr>
      <vt:lpstr>Wohnformen «In der Au»</vt:lpstr>
      <vt:lpstr>Alterswohnungen</vt:lpstr>
      <vt:lpstr>Wohnen mit Service</vt:lpstr>
      <vt:lpstr>Wohnen mit Pflege</vt:lpstr>
      <vt:lpstr>Wohnen mit Pflege bei Demenz</vt:lpstr>
      <vt:lpstr>PowerPoint-Präsentation</vt:lpstr>
      <vt:lpstr>Mehr Lebensqualität </vt:lpstr>
      <vt:lpstr>Unterstützung im Alltag</vt:lpstr>
      <vt:lpstr>Gut umsorgt mit hauseigener Spitex</vt:lpstr>
      <vt:lpstr>PowerPoint-Präsentation</vt:lpstr>
      <vt:lpstr>Mehr Lebensqualität</vt:lpstr>
      <vt:lpstr>Hält Sie fit. </vt:lpstr>
      <vt:lpstr>Hält Sie fit und schön. </vt:lpstr>
      <vt:lpstr>Mehr Lebensqualität</vt:lpstr>
      <vt:lpstr>Kontaktstelle Leben im Alter</vt:lpstr>
      <vt:lpstr>Mehr Lebensqualität </vt:lpstr>
      <vt:lpstr>PowerPoint-Präsentation</vt:lpstr>
      <vt:lpstr>Restaurant &amp; Bistro LaVita</vt:lpstr>
      <vt:lpstr>Restaurant &amp; Bistro LaVita</vt:lpstr>
      <vt:lpstr>PowerPoint-Präsentation</vt:lpstr>
      <vt:lpstr>PowerPoint-Präsentation</vt:lpstr>
      <vt:lpstr>Mehr Lebensqualität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Prepress</dc:creator>
  <cp:lastModifiedBy>Corine Löffel</cp:lastModifiedBy>
  <cp:revision>58</cp:revision>
  <cp:lastPrinted>2022-11-03T14:27:15Z</cp:lastPrinted>
  <dcterms:created xsi:type="dcterms:W3CDTF">2022-10-20T12:56:22Z</dcterms:created>
  <dcterms:modified xsi:type="dcterms:W3CDTF">2022-11-04T13:43:30Z</dcterms:modified>
</cp:coreProperties>
</file>