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6" r:id="rId1"/>
  </p:sldMasterIdLst>
  <p:notesMasterIdLst>
    <p:notesMasterId r:id="rId24"/>
  </p:notesMasterIdLst>
  <p:sldIdLst>
    <p:sldId id="281" r:id="rId2"/>
    <p:sldId id="274" r:id="rId3"/>
    <p:sldId id="311" r:id="rId4"/>
    <p:sldId id="283" r:id="rId5"/>
    <p:sldId id="320" r:id="rId6"/>
    <p:sldId id="302" r:id="rId7"/>
    <p:sldId id="324" r:id="rId8"/>
    <p:sldId id="319" r:id="rId9"/>
    <p:sldId id="303" r:id="rId10"/>
    <p:sldId id="304" r:id="rId11"/>
    <p:sldId id="309" r:id="rId12"/>
    <p:sldId id="305" r:id="rId13"/>
    <p:sldId id="306" r:id="rId14"/>
    <p:sldId id="325" r:id="rId15"/>
    <p:sldId id="308" r:id="rId16"/>
    <p:sldId id="310" r:id="rId17"/>
    <p:sldId id="316" r:id="rId18"/>
    <p:sldId id="317" r:id="rId19"/>
    <p:sldId id="318" r:id="rId20"/>
    <p:sldId id="312" r:id="rId21"/>
    <p:sldId id="282" r:id="rId22"/>
    <p:sldId id="321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699"/>
    <a:srgbClr val="B48E23"/>
    <a:srgbClr val="E4D9AF"/>
    <a:srgbClr val="F5EE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43" autoAdjust="0"/>
    <p:restoredTop sz="90698" autoAdjust="0"/>
  </p:normalViewPr>
  <p:slideViewPr>
    <p:cSldViewPr snapToGrid="0">
      <p:cViewPr varScale="1">
        <p:scale>
          <a:sx n="61" d="100"/>
          <a:sy n="61" d="100"/>
        </p:scale>
        <p:origin x="66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9D61E-713B-4A8B-A4E8-BC8B5530CAD2}" type="datetimeFigureOut">
              <a:rPr lang="de-CH" smtClean="0"/>
              <a:t>04.11.2022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AC40D-5E1B-42FA-A31A-19D4ADDA1D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399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AC40D-5E1B-42FA-A31A-19D4ADDA1DD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931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AC40D-5E1B-42FA-A31A-19D4ADDA1DDB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82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AC40D-5E1B-42FA-A31A-19D4ADDA1DDB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147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AC40D-5E1B-42FA-A31A-19D4ADDA1DDB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377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bg>
      <p:bgPr>
        <a:solidFill>
          <a:srgbClr val="B48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platzhalter 1">
            <a:extLst>
              <a:ext uri="{FF2B5EF4-FFF2-40B4-BE49-F238E27FC236}">
                <a16:creationId xmlns:a16="http://schemas.microsoft.com/office/drawing/2014/main" id="{E1EC08E9-BBFF-0F34-9982-95B39390E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988" y="2531757"/>
            <a:ext cx="5933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Haupttitel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9400BD-3E46-B686-2BDC-F5FBD25A3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632" y="643244"/>
            <a:ext cx="2696150" cy="1082257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37CB76F7-D249-C993-B04B-3644F344DF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6988" y="3977102"/>
            <a:ext cx="593330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Datum, Ort</a:t>
            </a:r>
          </a:p>
        </p:txBody>
      </p:sp>
    </p:spTree>
    <p:extLst>
      <p:ext uri="{BB962C8B-B14F-4D97-AF65-F5344CB8AC3E}">
        <p14:creationId xmlns:p14="http://schemas.microsoft.com/office/powerpoint/2010/main" val="110134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Folie mit Text - 2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E985D-F4FC-53F3-C537-92275E0E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14800" cy="1600200"/>
          </a:xfrm>
        </p:spPr>
        <p:txBody>
          <a:bodyPr anchor="b"/>
          <a:lstStyle>
            <a:lvl1pPr>
              <a:defRPr sz="3200"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2D1013-C98E-275A-E7DF-C91A3879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B48E23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766BAE-9E79-4EC6-076D-C22BE0478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200F3EB-00BF-A09B-99CA-1267F382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48E23"/>
                </a:solidFill>
              </a:defRPr>
            </a:lvl1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A227CD-B1BB-5E83-3C37-2A5FAF880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2AFC57-43C9-4424-119A-D750B7895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B48E2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39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seite">
    <p:bg>
      <p:bgPr>
        <a:solidFill>
          <a:srgbClr val="B48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4C38CC8-161B-F037-047A-694A59EF3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47" y="4572096"/>
            <a:ext cx="2170939" cy="87143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0742C06-A134-F56F-EB1A-E6CA3F7BF83C}"/>
              </a:ext>
            </a:extLst>
          </p:cNvPr>
          <p:cNvSpPr txBox="1"/>
          <p:nvPr userDrawn="1"/>
        </p:nvSpPr>
        <p:spPr>
          <a:xfrm>
            <a:off x="709247" y="5594811"/>
            <a:ext cx="1934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vitafutura.ch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E1B700-9CC8-95E8-B879-F90882252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213574" y="4102621"/>
            <a:ext cx="3199688" cy="31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9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eite_mit_Bild">
    <p:bg>
      <p:bgPr>
        <a:solidFill>
          <a:srgbClr val="B48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platzhalter 1">
            <a:extLst>
              <a:ext uri="{FF2B5EF4-FFF2-40B4-BE49-F238E27FC236}">
                <a16:creationId xmlns:a16="http://schemas.microsoft.com/office/drawing/2014/main" id="{E1EC08E9-BBFF-0F34-9982-95B39390E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632" y="4231026"/>
            <a:ext cx="847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37CB76F7-D249-C993-B04B-3644F344DF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0632" y="5676371"/>
            <a:ext cx="8475080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Datum, Ort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3AEFAA-B7D9-7500-3F35-66E3FD417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213574" y="4102621"/>
            <a:ext cx="3199688" cy="3199688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794960CD-8F28-B0B0-B8ED-E4E80C344D3E}"/>
              </a:ext>
            </a:extLst>
          </p:cNvPr>
          <p:cNvCxnSpPr/>
          <p:nvPr userDrawn="1"/>
        </p:nvCxnSpPr>
        <p:spPr>
          <a:xfrm>
            <a:off x="0" y="4240965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1A800D8-A2A4-A7D5-377D-D4FF6CFC4F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111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43B75B8-72A0-A940-7C01-F446073F739F}"/>
              </a:ext>
            </a:extLst>
          </p:cNvPr>
          <p:cNvSpPr>
            <a:spLocks/>
          </p:cNvSpPr>
          <p:nvPr userDrawn="1"/>
        </p:nvSpPr>
        <p:spPr>
          <a:xfrm>
            <a:off x="4780279" y="0"/>
            <a:ext cx="2631441" cy="13014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9D542F-747A-8BB9-3CBD-78E233885F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990" y="357717"/>
            <a:ext cx="2358017" cy="8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mit Text + 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1"/>
            <a:ext cx="10512424" cy="4074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D7B266-DF64-0015-7B83-B46C3B263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1284" y="183067"/>
            <a:ext cx="3644900" cy="2181806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D3FC7C47-D35C-C8EA-5EAC-71B62349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48E23"/>
                </a:solidFill>
              </a:defRPr>
            </a:lvl1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FCE7FB0-A681-EECB-ADAF-BB5540021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AB968B4-905D-409B-4044-42DED01782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B48E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5433122-FD36-22FC-AE6C-ECBCA51C2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19203" y="873779"/>
            <a:ext cx="1887602" cy="733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30E6AC-D743-8447-4B51-7336B66162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8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mi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10512424" cy="4074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84F841C-BA53-CC04-6748-1C163995F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3542C543-6892-BC20-202D-C445D792D96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B48E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899A06-6C6E-6185-7553-483E82420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9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grosser Titel Text +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5253036" cy="40950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940A6E4-6D36-C11C-1E19-4E9564D77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2195487"/>
            <a:ext cx="5259388" cy="4014813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3FB067-ADEF-BC7D-1489-347B37A69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B62D046-2B25-0C04-641A-DE25295712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B48E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3E1EE-2E0D-1BEA-D61C-05937027A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grosser Titel Text + Bild LaVi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8839AD6-A8DE-E086-8F3B-7FBF83B52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303823" y="5441686"/>
            <a:ext cx="1774905" cy="156822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5452"/>
            <a:ext cx="5253036" cy="40950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de-DE" sz="2800" b="0" kern="1200" dirty="0">
                <a:solidFill>
                  <a:srgbClr val="007699"/>
                </a:solidFill>
                <a:latin typeface="+mn-lt"/>
                <a:ea typeface="+mn-ea"/>
                <a:cs typeface="+mn-cs"/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>
                <a:solidFill>
                  <a:srgbClr val="1A7699"/>
                </a:solidFill>
              </a:rPr>
              <a:pPr/>
              <a:t>‹Nr.›</a:t>
            </a:fld>
            <a:endParaRPr lang="de-DE" dirty="0">
              <a:solidFill>
                <a:srgbClr val="1A7699"/>
              </a:solidFill>
            </a:endParaRP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940A6E4-6D36-C11C-1E19-4E9564D77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2195487"/>
            <a:ext cx="5259388" cy="4014813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3FB067-ADEF-BC7D-1489-347B37A69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 lang="de-DE" sz="4800" b="0" i="0" kern="1200" dirty="0">
                <a:solidFill>
                  <a:srgbClr val="007699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B62D046-2B25-0C04-641A-DE25295712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400" b="1" kern="1200" dirty="0">
                <a:solidFill>
                  <a:srgbClr val="007699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88408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lie grosser Titel Text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069985-8878-F59D-15CD-A3158B72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64202"/>
            <a:ext cx="5253036" cy="4146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D099535-5A88-4CD4-8DAB-BFCB2F8D4399}"/>
              </a:ext>
            </a:extLst>
          </p:cNvPr>
          <p:cNvSpPr txBox="1">
            <a:spLocks/>
          </p:cNvSpPr>
          <p:nvPr userDrawn="1"/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EAE2D1F0-FFD5-669F-A134-36E1E78A2A4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0764" y="2064202"/>
            <a:ext cx="5253036" cy="4146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13661B6-A870-0E82-3C57-DDF045EDC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Haupttitel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66AF0506-6A05-E514-BBCF-94A38E5D24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240289"/>
            <a:ext cx="10512424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B48E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A91C5E-C4C4-B986-D670-407AE3107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6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Folie kleiner Titel Text +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3605F-50C4-55E4-D507-E2B3634F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14800" cy="1600200"/>
          </a:xfrm>
        </p:spPr>
        <p:txBody>
          <a:bodyPr anchor="b"/>
          <a:lstStyle>
            <a:lvl1pPr>
              <a:defRPr sz="3200"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2AFC57-43C9-4424-119A-D750B7895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B48E2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A492F2-63CF-74D3-D79B-B5486C455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68EE843-7C67-C63B-0B42-E79237EB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48E23"/>
                </a:solidFill>
              </a:defRPr>
            </a:lvl1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F087ED-0A80-9179-A59E-94A15EC7E0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Folie mit 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3605F-50C4-55E4-D507-E2B3634F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588" y="449263"/>
            <a:ext cx="4114800" cy="1600200"/>
          </a:xfrm>
        </p:spPr>
        <p:txBody>
          <a:bodyPr anchor="b"/>
          <a:lstStyle>
            <a:lvl1pPr>
              <a:defRPr sz="3200">
                <a:solidFill>
                  <a:srgbClr val="B48E2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2AFC57-43C9-4424-119A-D750B7895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B48E2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A492F2-63CF-74D3-D79B-B5486C455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0588" y="2049463"/>
            <a:ext cx="411480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68EE843-7C67-C63B-0B42-E79237EB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4877" y="6328655"/>
            <a:ext cx="1324233" cy="2715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48E23"/>
                </a:solidFill>
              </a:defRPr>
            </a:lvl1pPr>
          </a:lstStyle>
          <a:p>
            <a:fld id="{CB6B9426-9CF3-EF46-90E2-D8CEC738C7D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178087-E422-9545-85D8-FD3FDB669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645" y="5312677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8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93174B4-9517-4710-CEF8-D3A7C2BA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8" y="2396514"/>
            <a:ext cx="5933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46F789-AED3-C151-2461-2491567B91F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50632" y="643244"/>
            <a:ext cx="2696150" cy="108225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F80F1E-35C8-9894-1A68-BBBD7FB5A991}"/>
              </a:ext>
            </a:extLst>
          </p:cNvPr>
          <p:cNvSpPr txBox="1">
            <a:spLocks/>
          </p:cNvSpPr>
          <p:nvPr userDrawn="1"/>
        </p:nvSpPr>
        <p:spPr>
          <a:xfrm>
            <a:off x="726988" y="4308588"/>
            <a:ext cx="5933304" cy="8239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B48E2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Untertitel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F8ADC1-A372-17B3-09E5-490F6326610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8102125" y="2991172"/>
            <a:ext cx="4311137" cy="431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4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1" r:id="rId2"/>
    <p:sldLayoutId id="2147483770" r:id="rId3"/>
    <p:sldLayoutId id="2147483767" r:id="rId4"/>
    <p:sldLayoutId id="2147483773" r:id="rId5"/>
    <p:sldLayoutId id="2147483775" r:id="rId6"/>
    <p:sldLayoutId id="2147483774" r:id="rId7"/>
    <p:sldLayoutId id="2147483765" r:id="rId8"/>
    <p:sldLayoutId id="2147483772" r:id="rId9"/>
    <p:sldLayoutId id="2147483764" r:id="rId10"/>
    <p:sldLayoutId id="2147483766" r:id="rId11"/>
    <p:sldLayoutId id="214748376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em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E62880C-F9E3-F511-B0BB-E9D24658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In Volketswil daheim.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FB1FEA-C4E4-944C-1301-EA9878709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C31A9B5B-6FC7-98F7-9964-F953B847FB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" r="42"/>
          <a:stretch/>
        </p:blipFill>
        <p:spPr/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2CA57F82-400D-D8F7-432A-5F0E6D9C9C3D}"/>
              </a:ext>
            </a:extLst>
          </p:cNvPr>
          <p:cNvSpPr>
            <a:spLocks/>
          </p:cNvSpPr>
          <p:nvPr/>
        </p:nvSpPr>
        <p:spPr>
          <a:xfrm>
            <a:off x="4780279" y="0"/>
            <a:ext cx="2631441" cy="13014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A934D40-F989-7A8B-B935-E55B6BF486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990" y="357717"/>
            <a:ext cx="2358017" cy="8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8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D37976E4-0E50-1337-0E07-4EA1208694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" t="15819" r="4162" b="4466"/>
          <a:stretch/>
        </p:blipFill>
        <p:spPr>
          <a:xfrm>
            <a:off x="867048" y="2088839"/>
            <a:ext cx="8276442" cy="3966217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Wohnen mit Ausblick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Wohnen mit Service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22FE4EF-0EC9-651A-57E1-9493ADAB008D}"/>
              </a:ext>
            </a:extLst>
          </p:cNvPr>
          <p:cNvSpPr txBox="1"/>
          <p:nvPr/>
        </p:nvSpPr>
        <p:spPr>
          <a:xfrm>
            <a:off x="9143490" y="5654946"/>
            <a:ext cx="1910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2000" b="1" dirty="0">
                <a:solidFill>
                  <a:srgbClr val="B48E23"/>
                </a:solidFill>
              </a:rPr>
              <a:t>3. Obergeschoss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302F509-C2D8-5D3D-FFFB-8F2B10186DEC}"/>
              </a:ext>
            </a:extLst>
          </p:cNvPr>
          <p:cNvGrpSpPr/>
          <p:nvPr/>
        </p:nvGrpSpPr>
        <p:grpSpPr>
          <a:xfrm>
            <a:off x="8020304" y="751280"/>
            <a:ext cx="4119937" cy="1864642"/>
            <a:chOff x="8072063" y="751280"/>
            <a:chExt cx="4119937" cy="186464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79DAA5D-8950-33F2-E404-F53D65C25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07767">
              <a:off x="9313674" y="1984137"/>
              <a:ext cx="1208870" cy="631785"/>
            </a:xfrm>
            <a:prstGeom prst="rect">
              <a:avLst/>
            </a:prstGeom>
          </p:spPr>
        </p:pic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CFA4CD1-62A7-47A1-A17F-EAFA89634751}"/>
                </a:ext>
              </a:extLst>
            </p:cNvPr>
            <p:cNvGrpSpPr/>
            <p:nvPr/>
          </p:nvGrpSpPr>
          <p:grpSpPr>
            <a:xfrm>
              <a:off x="8072063" y="751280"/>
              <a:ext cx="4119937" cy="1684684"/>
              <a:chOff x="8029487" y="705844"/>
              <a:chExt cx="4119937" cy="1684684"/>
            </a:xfrm>
          </p:grpSpPr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ADB6B5A3-05C2-122F-EB9D-A5CA62CA8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194" y="705844"/>
                <a:ext cx="1773699" cy="1061721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299834C0-2A79-B200-029D-2B8280D9B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856069">
                <a:off x="10929402" y="103670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73012B0A-372A-3504-AC53-B3AAD51CA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250350">
                <a:off x="10283718" y="166023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3037835E-BC17-C815-6022-CEF00D979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02677">
                <a:off x="8029487" y="1439783"/>
                <a:ext cx="1220022" cy="730295"/>
              </a:xfrm>
              <a:prstGeom prst="rect">
                <a:avLst/>
              </a:prstGeom>
            </p:spPr>
          </p:pic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6434463-5E54-AFC8-59CC-EE99EB4E0F25}"/>
                </a:ext>
              </a:extLst>
            </p:cNvPr>
            <p:cNvSpPr txBox="1"/>
            <p:nvPr/>
          </p:nvSpPr>
          <p:spPr>
            <a:xfrm>
              <a:off x="9331348" y="2009858"/>
              <a:ext cx="908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Wohnen</a:t>
              </a:r>
            </a:p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mit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41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CDA295A-5AB1-D6F5-FCEF-58A050BCCB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492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Attraktive Grundrisse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dirty="0"/>
              <a:t>Wohnen mit Service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E840B7-6658-85ED-7580-B9AD8DFEB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515" y="2723784"/>
            <a:ext cx="3089832" cy="28597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8F7480-994F-D8A7-9410-3A65793DE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198" y="2603049"/>
            <a:ext cx="3347123" cy="31282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A9E37E-7135-8004-BE95-6B030A5D5B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8" y="2901609"/>
            <a:ext cx="3089832" cy="2470161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CCC0C1D-F086-FE1D-5E4F-D5E357C8FBD7}"/>
              </a:ext>
            </a:extLst>
          </p:cNvPr>
          <p:cNvGrpSpPr/>
          <p:nvPr/>
        </p:nvGrpSpPr>
        <p:grpSpPr>
          <a:xfrm>
            <a:off x="8020304" y="751280"/>
            <a:ext cx="4119937" cy="1864642"/>
            <a:chOff x="8072063" y="751280"/>
            <a:chExt cx="4119937" cy="186464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10333669-2619-11B4-48CD-42710557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07767">
              <a:off x="9313674" y="1984137"/>
              <a:ext cx="1208870" cy="631785"/>
            </a:xfrm>
            <a:prstGeom prst="rect">
              <a:avLst/>
            </a:prstGeom>
          </p:spPr>
        </p:pic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7031B72-583F-5348-EE94-D84C6DFBB04E}"/>
                </a:ext>
              </a:extLst>
            </p:cNvPr>
            <p:cNvGrpSpPr/>
            <p:nvPr/>
          </p:nvGrpSpPr>
          <p:grpSpPr>
            <a:xfrm>
              <a:off x="8072063" y="751280"/>
              <a:ext cx="4119937" cy="1684684"/>
              <a:chOff x="8029487" y="705844"/>
              <a:chExt cx="4119937" cy="1684684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6663524D-0AFE-A1CF-33F8-3B962D8AD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79194" y="705844"/>
                <a:ext cx="1773699" cy="1061721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A40EF2CA-1EFE-AD5F-9CB0-11C5F2D7D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1856069">
                <a:off x="10929402" y="103670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261D58CB-8F1B-10CD-ACDD-B8467A784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50350">
                <a:off x="10283718" y="166023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A9D654C9-24A9-53BB-E174-BED75FBE8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02677">
                <a:off x="8029487" y="1439783"/>
                <a:ext cx="1220022" cy="730295"/>
              </a:xfrm>
              <a:prstGeom prst="rect">
                <a:avLst/>
              </a:prstGeom>
            </p:spPr>
          </p:pic>
        </p:grp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FE15FFDD-0D07-6721-9446-7308387F8910}"/>
                </a:ext>
              </a:extLst>
            </p:cNvPr>
            <p:cNvSpPr txBox="1"/>
            <p:nvPr/>
          </p:nvSpPr>
          <p:spPr>
            <a:xfrm>
              <a:off x="9331348" y="2009858"/>
              <a:ext cx="908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Wohnen</a:t>
              </a:r>
            </a:p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mit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95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Individuell ergänzt 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sz="2400" dirty="0"/>
              <a:t>Perfekt abgestimmt – Wohnen mit Service</a:t>
            </a:r>
            <a:endParaRPr lang="de-CH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4A89F65-2D2B-92F0-B567-69EF0C92E757}"/>
              </a:ext>
            </a:extLst>
          </p:cNvPr>
          <p:cNvSpPr txBox="1"/>
          <p:nvPr/>
        </p:nvSpPr>
        <p:spPr>
          <a:xfrm>
            <a:off x="8397013" y="1989667"/>
            <a:ext cx="1483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"/>
              </a:rPr>
              <a:t>Wohnen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"/>
              </a:rPr>
              <a:t>mit Service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9BFAFB0-C7A2-A883-CD75-30D850191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102553"/>
              </p:ext>
            </p:extLst>
          </p:nvPr>
        </p:nvGraphicFramePr>
        <p:xfrm>
          <a:off x="921433" y="1781720"/>
          <a:ext cx="10512424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106">
                  <a:extLst>
                    <a:ext uri="{9D8B030D-6E8A-4147-A177-3AD203B41FA5}">
                      <a16:colId xmlns:a16="http://schemas.microsoft.com/office/drawing/2014/main" val="1327605169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3195168962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1248082070"/>
                    </a:ext>
                  </a:extLst>
                </a:gridCol>
                <a:gridCol w="2628106">
                  <a:extLst>
                    <a:ext uri="{9D8B030D-6E8A-4147-A177-3AD203B41FA5}">
                      <a16:colId xmlns:a16="http://schemas.microsoft.com/office/drawing/2014/main" val="2149923328"/>
                    </a:ext>
                  </a:extLst>
                </a:gridCol>
              </a:tblGrid>
              <a:tr h="125492">
                <a:tc gridSpan="4">
                  <a:txBody>
                    <a:bodyPr/>
                    <a:lstStyle/>
                    <a:p>
                      <a:r>
                        <a:rPr lang="de-CH" sz="1600" b="1" dirty="0"/>
                        <a:t>UNSERE WOHLFÜHL-PAKETE</a:t>
                      </a:r>
                    </a:p>
                  </a:txBody>
                  <a:tcPr>
                    <a:solidFill>
                      <a:srgbClr val="B48E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482459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endParaRPr lang="de-CH" sz="1600" b="1" dirty="0"/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1" dirty="0"/>
                        <a:t>Wohlfühlpaket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1" dirty="0"/>
                        <a:t>Wohlfühlpaket mini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1" dirty="0"/>
                        <a:t>Service-Paket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600510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r>
                        <a:rPr lang="de-CH" sz="1600" b="1" dirty="0"/>
                        <a:t>Mittagessen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täglich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15x / Monat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solidFill>
                      <a:srgbClr val="F5E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421324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r>
                        <a:rPr lang="de-CH" sz="1600" b="1" dirty="0"/>
                        <a:t>Grundreinigung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2x / Monat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1x / Monat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3x / Monat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704467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r>
                        <a:rPr lang="de-CH" sz="1600" b="1" dirty="0"/>
                        <a:t>Wäscheservice (Kleider)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wöchentlich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2x / Monat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wöchentlich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239295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69684"/>
                  </a:ext>
                </a:extLst>
              </a:tr>
              <a:tr h="125492">
                <a:tc gridSpan="4"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chemeClr val="bg1"/>
                          </a:solidFill>
                        </a:rPr>
                        <a:t>UNSERE KULINARIK-ABOS</a:t>
                      </a:r>
                    </a:p>
                  </a:txBody>
                  <a:tcPr>
                    <a:solidFill>
                      <a:srgbClr val="B48E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423478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endParaRPr lang="de-CH" sz="1600" b="1" dirty="0"/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1" dirty="0"/>
                        <a:t>Kulinarik-Abo 1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1" dirty="0"/>
                        <a:t>Kulinarik-Abo 2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1" dirty="0"/>
                        <a:t>Kulinarik Abo 3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099372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r>
                        <a:rPr lang="de-CH" sz="1600" b="1" dirty="0"/>
                        <a:t>Mahlzeitendienst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Vollpension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tägliches Mittagessen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15x / Monat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598735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30245"/>
                  </a:ext>
                </a:extLst>
              </a:tr>
              <a:tr h="125492">
                <a:tc gridSpan="4"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chemeClr val="bg1"/>
                          </a:solidFill>
                        </a:rPr>
                        <a:t>UNSER MULTIMEDIA-PAKET</a:t>
                      </a:r>
                    </a:p>
                  </a:txBody>
                  <a:tcPr>
                    <a:solidFill>
                      <a:srgbClr val="B48E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616464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endParaRPr lang="de-CH" sz="1600" b="1" dirty="0"/>
                    </a:p>
                  </a:txBody>
                  <a:tcPr>
                    <a:solidFill>
                      <a:srgbClr val="E4D9AF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e-CH" sz="1600" b="1" dirty="0"/>
                        <a:t>Multimedia-Paket</a:t>
                      </a:r>
                    </a:p>
                  </a:txBody>
                  <a:tcPr>
                    <a:solidFill>
                      <a:srgbClr val="E4D9A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137685"/>
                  </a:ext>
                </a:extLst>
              </a:tr>
              <a:tr h="125492">
                <a:tc>
                  <a:txBody>
                    <a:bodyPr/>
                    <a:lstStyle/>
                    <a:p>
                      <a:r>
                        <a:rPr lang="de-CH" sz="1600" b="1" dirty="0"/>
                        <a:t>Leistung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e-CH" sz="1600" dirty="0"/>
                        <a:t>Swisscom TV inkl. </a:t>
                      </a:r>
                      <a:r>
                        <a:rPr lang="de-CH" sz="1600" dirty="0" err="1"/>
                        <a:t>Serafe</a:t>
                      </a:r>
                      <a:r>
                        <a:rPr lang="de-CH" sz="1600" dirty="0"/>
                        <a:t>-Gebühr, Telefonie</a:t>
                      </a:r>
                    </a:p>
                  </a:txBody>
                  <a:tcPr>
                    <a:solidFill>
                      <a:srgbClr val="F5EE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820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19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/>
              <a:t>Balance aus Ruhe und Leben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Eingebettet in eine Gemeinschaft für die Balance aus Ruhe und Leben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Freizeitprogramm, Veranstaltungen und Treffs für einen bunten Alltag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Reichhaltig verwöhnt mit Kulinarik, Begegnung und Erleben im Restaurant &amp; Bistro LaVita</a:t>
            </a:r>
          </a:p>
          <a:p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Hält Sie fit.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Freizeitprogramm für einen bunten und abwechslungsreichen Alltag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4A89F65-2D2B-92F0-B567-69EF0C92E757}"/>
              </a:ext>
            </a:extLst>
          </p:cNvPr>
          <p:cNvSpPr txBox="1"/>
          <p:nvPr/>
        </p:nvSpPr>
        <p:spPr>
          <a:xfrm>
            <a:off x="8397013" y="1989667"/>
            <a:ext cx="1483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"/>
              </a:rPr>
              <a:t>Wohnen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"/>
              </a:rPr>
              <a:t>mit Service</a:t>
            </a:r>
          </a:p>
        </p:txBody>
      </p:sp>
      <p:pic>
        <p:nvPicPr>
          <p:cNvPr id="4" name="Bildplatzhalter 4">
            <a:extLst>
              <a:ext uri="{FF2B5EF4-FFF2-40B4-BE49-F238E27FC236}">
                <a16:creationId xmlns:a16="http://schemas.microsoft.com/office/drawing/2014/main" id="{F3933A9A-37D7-EA0A-7218-921CD5A176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982" r="8982"/>
          <a:stretch/>
        </p:blipFill>
        <p:spPr>
          <a:xfrm>
            <a:off x="6092825" y="2187853"/>
            <a:ext cx="5259388" cy="40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9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/>
              <a:t>Entlastung und Unterstützung im Alltag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Pflege und Entlastung durch hauseigene Spitex – die öffentliche Spitex in Volketswil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Seelsorge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/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In Bewegung bleiben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Natur und Bewegung im gepflegten Garten und in schöner Umgebung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Physiotherapie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Fitnessraum</a:t>
            </a:r>
            <a:endParaRPr lang="de-DE" sz="2000" b="1" dirty="0">
              <a:solidFill>
                <a:schemeClr val="tx1"/>
              </a:solidFill>
              <a:sym typeface="Helvetica"/>
            </a:endParaRPr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 lang="de-CH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DD9404-FF29-337D-7A4C-DCF9489CFDB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Weil es uns Freude bereitet, Menschen zum Strahlen zu bringen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Coiffeur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 err="1">
                <a:solidFill>
                  <a:schemeClr val="tx1"/>
                </a:solidFill>
                <a:sym typeface="Helvetica"/>
              </a:rPr>
              <a:t>Fusspflege</a:t>
            </a:r>
            <a:endParaRPr lang="de-DE" sz="2000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Dentalhygiene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Augen-Check</a:t>
            </a:r>
            <a:endParaRPr lang="de-CH" sz="2000" dirty="0">
              <a:solidFill>
                <a:schemeClr val="tx1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Gut umsorgt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dirty="0"/>
              <a:t>Wir kümmern uns um Körper, Geist und Seele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01883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DC90B70D-F581-8095-5B99-EDE42954BB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74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/>
              <a:t>Wir sind für Sie da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beraten nach individuellen Bedürfnissen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begleiten beim Prozess auf der Suche nach einer geeigneten Wohnung oder einem Pflegeplatz – im Auftrag von Volketswil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Für alle Menschen, die in Volketswil wohnen</a:t>
            </a:r>
          </a:p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b="1" dirty="0"/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Eine starke Partnerin an Ihrer Seite</a:t>
            </a:r>
          </a:p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2000" dirty="0">
                <a:solidFill>
                  <a:schemeClr val="tx1"/>
                </a:solidFill>
                <a:sym typeface="Helvetica"/>
              </a:rPr>
              <a:t>Telefon 043 399 36 60</a:t>
            </a:r>
          </a:p>
          <a:p>
            <a:pPr marL="0" indent="0" defTabSz="886967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2000" dirty="0" err="1">
                <a:solidFill>
                  <a:schemeClr val="tx1"/>
                </a:solidFill>
                <a:sym typeface="Helvetica"/>
              </a:rPr>
              <a:t>kontaktstelle@vitafutura.ch</a:t>
            </a:r>
            <a:endParaRPr lang="nb-NO" sz="2000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CH" sz="2000" dirty="0">
              <a:solidFill>
                <a:schemeClr val="tx1"/>
              </a:solidFill>
            </a:endParaRPr>
          </a:p>
        </p:txBody>
      </p:sp>
      <p:pic>
        <p:nvPicPr>
          <p:cNvPr id="9" name="Bildplatzhalter 8" descr="Ein Bild, das Decke, drinnen, Boden, Wand enthält.&#10;&#10;Automatisch generierte Beschreibung">
            <a:extLst>
              <a:ext uri="{FF2B5EF4-FFF2-40B4-BE49-F238E27FC236}">
                <a16:creationId xmlns:a16="http://schemas.microsoft.com/office/drawing/2014/main" id="{58D17F70-DB6F-1AC3-D087-4CE784BC8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71" r="17371"/>
          <a:stretch/>
        </p:blipFill>
        <p:spPr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Kontaktstelle Leben im Alter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dirty="0"/>
              <a:t>Für alle Anliegen rund um Wohnen, Pflege und Betreuung im Alter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7974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D74BF6-F7B9-F850-7EDC-C30E4B7A77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CH" sz="2000" b="1" dirty="0">
                <a:solidFill>
                  <a:srgbClr val="007699"/>
                </a:solidFill>
              </a:rPr>
              <a:t>Reichhaltig verwöhnt 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Nachhaltigkeit und Regionalität prägen unter anderem unser Denken und Handeln 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Wir garantieren stets faire Preise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chemeClr val="tx1"/>
              </a:solidFill>
              <a:sym typeface="Helvetica"/>
            </a:endParaRPr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olidFill>
                  <a:srgbClr val="007699"/>
                </a:solidFill>
                <a:sym typeface="Helvetica"/>
              </a:rPr>
              <a:t>Täglich Znüni, Zvieri, Mittag- oder Abendessen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Variantenreiche Menüs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Warme und kalte Büffets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Frische Salate, selbstgemachte Salatsaucen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Kleines À-la-carte-Angebot</a:t>
            </a:r>
          </a:p>
          <a:p>
            <a:pPr marL="342900" indent="-342900" defTabSz="8869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Sorgfältig ausgesuchte Weine</a:t>
            </a:r>
            <a:endParaRPr lang="de-CH" sz="2000" b="0" dirty="0">
              <a:solidFill>
                <a:schemeClr val="tx1"/>
              </a:solidFill>
            </a:endParaRPr>
          </a:p>
        </p:txBody>
      </p:sp>
      <p:pic>
        <p:nvPicPr>
          <p:cNvPr id="7" name="Bildplatzhalter 6" descr="Ein Bild, das Essen, Person, Tisch, Teller enthält.&#10;&#10;Automatisch generierte Beschreibung">
            <a:extLst>
              <a:ext uri="{FF2B5EF4-FFF2-40B4-BE49-F238E27FC236}">
                <a16:creationId xmlns:a16="http://schemas.microsoft.com/office/drawing/2014/main" id="{B95EE54E-AFD6-253F-3FE1-EB3E2456A1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555" b="24555"/>
          <a:stretch/>
        </p:blipFill>
        <p:spPr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6D5A4-68E7-4A46-1841-82CD951A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007699"/>
                </a:solidFill>
              </a:rPr>
              <a:t>Restaurant &amp; Bistro </a:t>
            </a:r>
            <a:r>
              <a:rPr lang="de-CH" dirty="0" err="1">
                <a:solidFill>
                  <a:srgbClr val="007699"/>
                </a:solidFill>
              </a:rPr>
              <a:t>LaVita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D436CC-B77B-D105-29D5-AC9D626AE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b="1" dirty="0">
                <a:solidFill>
                  <a:srgbClr val="007699"/>
                </a:solidFill>
                <a:sym typeface="Helvetica"/>
              </a:rPr>
              <a:t>Gastfreundschaft geprägt von Vertrauen und Herzlichkeit</a:t>
            </a:r>
          </a:p>
          <a:p>
            <a:endParaRPr lang="de-CH" b="1" dirty="0">
              <a:solidFill>
                <a:srgbClr val="007699"/>
              </a:solidFill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5102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D74BF6-F7B9-F850-7EDC-C30E4B7A77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 err="1">
                <a:solidFill>
                  <a:srgbClr val="007699"/>
                </a:solidFill>
                <a:sym typeface="Helvetica"/>
              </a:rPr>
              <a:t>LaVita</a:t>
            </a:r>
            <a:r>
              <a:rPr lang="de-DE" sz="2000" b="1" dirty="0">
                <a:solidFill>
                  <a:srgbClr val="007699"/>
                </a:solidFill>
                <a:sym typeface="Helvetica"/>
              </a:rPr>
              <a:t> bringt Menschen zusammen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Treffpunkt für Jung und Alt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 err="1">
                <a:solidFill>
                  <a:schemeClr val="tx1"/>
                </a:solidFill>
                <a:sym typeface="Helvetica"/>
              </a:rPr>
              <a:t>Regelmässig</a:t>
            </a:r>
            <a:r>
              <a:rPr lang="de-DE" sz="2000" b="0" dirty="0">
                <a:solidFill>
                  <a:schemeClr val="tx1"/>
                </a:solidFill>
                <a:sym typeface="Helvetica"/>
              </a:rPr>
              <a:t> stattfindende Veranstaltungen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Idealer Ort für Geburtstagsfeier, </a:t>
            </a:r>
            <a:br>
              <a:rPr lang="de-DE" sz="2000" b="0" dirty="0">
                <a:solidFill>
                  <a:schemeClr val="tx1"/>
                </a:solidFill>
                <a:sym typeface="Helvetica"/>
              </a:rPr>
            </a:br>
            <a:r>
              <a:rPr lang="de-DE" sz="2000" b="0" dirty="0">
                <a:solidFill>
                  <a:schemeClr val="tx1"/>
                </a:solidFill>
                <a:sym typeface="Helvetica"/>
              </a:rPr>
              <a:t>Mitarbeitenden- oder Kundenanlass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 err="1">
                <a:solidFill>
                  <a:schemeClr val="tx1"/>
                </a:solidFill>
                <a:sym typeface="Helvetica"/>
              </a:rPr>
              <a:t>LaVita</a:t>
            </a:r>
            <a:r>
              <a:rPr lang="de-DE" sz="2000" b="0" dirty="0">
                <a:solidFill>
                  <a:schemeClr val="tx1"/>
                </a:solidFill>
                <a:sym typeface="Helvetica"/>
              </a:rPr>
              <a:t> unterstützt mit kreativen Ideen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rgbClr val="007699"/>
              </a:solidFill>
              <a:sym typeface="Helvetica"/>
            </a:endParaRPr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 err="1">
                <a:solidFill>
                  <a:srgbClr val="007699"/>
                </a:solidFill>
                <a:sym typeface="Helvetica"/>
              </a:rPr>
              <a:t>LaVita</a:t>
            </a:r>
            <a:r>
              <a:rPr lang="de-DE" sz="2000" b="1" dirty="0">
                <a:solidFill>
                  <a:srgbClr val="007699"/>
                </a:solidFill>
                <a:sym typeface="Helvetica"/>
              </a:rPr>
              <a:t> kommt zu Ihnen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Catering-Service in Volketswil und Umgebung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0" dirty="0">
                <a:solidFill>
                  <a:schemeClr val="tx1"/>
                </a:solidFill>
                <a:sym typeface="Helvetica"/>
              </a:rPr>
              <a:t>Kulinarisches Angebot nach individuellen Wünschen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rgbClr val="007699"/>
              </a:solidFill>
              <a:sym typeface="Helvetica"/>
            </a:endParaRPr>
          </a:p>
        </p:txBody>
      </p:sp>
      <p:pic>
        <p:nvPicPr>
          <p:cNvPr id="11" name="Bildplatzhalter 10" descr="Ein Bild, das drinnen, Fenster, Boden, Küche enthält.&#10;&#10;Automatisch generierte Beschreibung">
            <a:extLst>
              <a:ext uri="{FF2B5EF4-FFF2-40B4-BE49-F238E27FC236}">
                <a16:creationId xmlns:a16="http://schemas.microsoft.com/office/drawing/2014/main" id="{59BA479A-0CBB-C101-281E-1A9BCCE8EB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6" r="17306"/>
          <a:stretch/>
        </p:blipFill>
        <p:spPr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6D5A4-68E7-4A46-1841-82CD951A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007699"/>
                </a:solidFill>
              </a:rPr>
              <a:t>Restaurant &amp; Bistro </a:t>
            </a:r>
            <a:r>
              <a:rPr lang="de-CH" dirty="0" err="1">
                <a:solidFill>
                  <a:srgbClr val="007699"/>
                </a:solidFill>
              </a:rPr>
              <a:t>LaVita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D436CC-B77B-D105-29D5-AC9D626AE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b="1" dirty="0">
                <a:solidFill>
                  <a:srgbClr val="007699"/>
                </a:solidFill>
                <a:sym typeface="Helvetica"/>
              </a:rPr>
              <a:t>Gastfreundschaft geprägt von Vertrauen und Herzlichkeit</a:t>
            </a:r>
          </a:p>
          <a:p>
            <a:endParaRPr lang="de-CH" b="1" dirty="0">
              <a:solidFill>
                <a:srgbClr val="007699"/>
              </a:solidFill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53013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62DB14-B1B9-8FE4-8146-7F519EB3F3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In Volketswil zu Hause</a:t>
            </a:r>
          </a:p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Leben und Wohnen «in der Au»</a:t>
            </a:r>
          </a:p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Für Autonomie und Geborgenheit: Wohnen mit Service</a:t>
            </a:r>
          </a:p>
          <a:p>
            <a:pPr marL="0" indent="0" algn="l" defTabSz="478962">
              <a:lnSpc>
                <a:spcPct val="150000"/>
              </a:lnSpc>
              <a:spcBef>
                <a:spcPts val="0"/>
              </a:spcBef>
              <a:buSzPct val="100000"/>
              <a:buNone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	Hochwertig, modern. Mit Sorgfalt ausgesucht.</a:t>
            </a:r>
          </a:p>
          <a:p>
            <a:pPr marL="0" indent="0" algn="l" defTabSz="478962">
              <a:lnSpc>
                <a:spcPct val="150000"/>
              </a:lnSpc>
              <a:spcBef>
                <a:spcPts val="0"/>
              </a:spcBef>
              <a:buSzPct val="100000"/>
              <a:buNone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	Individuell ergänzt. Perfekt abgestimmt.</a:t>
            </a:r>
          </a:p>
          <a:p>
            <a:pPr marL="0" indent="0" algn="l" defTabSz="478962">
              <a:lnSpc>
                <a:spcPct val="150000"/>
              </a:lnSpc>
              <a:spcBef>
                <a:spcPts val="0"/>
              </a:spcBef>
              <a:buSzPct val="100000"/>
              <a:buNone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	Wir kümmern uns um Körper, Geist und Seele.</a:t>
            </a:r>
          </a:p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Wir sind für Sie da: Unsere Kontaktstelle Leben im Alter</a:t>
            </a:r>
          </a:p>
          <a:p>
            <a:pPr defTabSz="478962">
              <a:lnSpc>
                <a:spcPct val="150000"/>
              </a:lnSpc>
              <a:spcBef>
                <a:spcPts val="0"/>
              </a:spcBef>
              <a:buSzPct val="100000"/>
              <a:defRPr sz="1746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Reichhaltig verwöhnt: Unser Restaurant &amp; Bistro </a:t>
            </a:r>
            <a:r>
              <a:rPr lang="de-DE" sz="2000" dirty="0" err="1">
                <a:solidFill>
                  <a:schemeClr val="tx1"/>
                </a:solidFill>
              </a:rPr>
              <a:t>LaVita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F049C7-93DA-B174-6A44-A4934237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9426-9CF3-EF46-90E2-D8CEC738C7D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04CF1D-0222-E7E3-CE00-DD66ADD3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Willkommen bei uns.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DC8AD3-A5D3-195B-F751-EEAB0159F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b="0" dirty="0"/>
              <a:t>Willkommen daheim.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E59472-2C5A-6848-930D-79304F113353}"/>
              </a:ext>
            </a:extLst>
          </p:cNvPr>
          <p:cNvSpPr txBox="1"/>
          <p:nvPr/>
        </p:nvSpPr>
        <p:spPr>
          <a:xfrm>
            <a:off x="9914841" y="774078"/>
            <a:ext cx="227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Erstvermietung im Neubau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Bezug ab Frühsommer 2023</a:t>
            </a:r>
          </a:p>
        </p:txBody>
      </p:sp>
    </p:spTree>
    <p:extLst>
      <p:ext uri="{BB962C8B-B14F-4D97-AF65-F5344CB8AC3E}">
        <p14:creationId xmlns:p14="http://schemas.microsoft.com/office/powerpoint/2010/main" val="866678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B6070BA8-B898-9C37-BBCC-3DD9D141AE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0125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1462715B-D9C5-0D8F-204D-E67D70BE1E68}"/>
              </a:ext>
            </a:extLst>
          </p:cNvPr>
          <p:cNvSpPr txBox="1"/>
          <p:nvPr/>
        </p:nvSpPr>
        <p:spPr>
          <a:xfrm>
            <a:off x="3576041" y="2151340"/>
            <a:ext cx="57413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Georgia" panose="02040502050405020303" pitchFamily="18" charset="0"/>
              </a:rPr>
              <a:t>Auf Wiedersehen </a:t>
            </a:r>
            <a:r>
              <a:rPr lang="de-CH" sz="2400" dirty="0">
                <a:solidFill>
                  <a:schemeClr val="bg1"/>
                </a:solidFill>
                <a:latin typeface="Georgia" panose="02040502050405020303" pitchFamily="18" charset="0"/>
              </a:rPr>
              <a:t>«In der Au» </a:t>
            </a:r>
            <a:r>
              <a:rPr lang="de-DE" sz="2400" dirty="0">
                <a:solidFill>
                  <a:schemeClr val="bg1"/>
                </a:solidFill>
                <a:latin typeface="Georgia" panose="02040502050405020303" pitchFamily="18" charset="0"/>
              </a:rPr>
              <a:t>– </a:t>
            </a:r>
            <a:br>
              <a:rPr lang="de-DE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de-DE" sz="2400" dirty="0">
                <a:solidFill>
                  <a:schemeClr val="bg1"/>
                </a:solidFill>
                <a:latin typeface="Georgia" panose="02040502050405020303" pitchFamily="18" charset="0"/>
              </a:rPr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4192512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FCA360E-FFC4-CEEC-A6D3-CD9EF338F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2DFCD47-98E5-6230-1D2F-873ED9C6BB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01681A-B979-7DAD-5AEA-7D158306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04ED62-3748-F04C-7270-1A1EC7761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8776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FE4D2B94-7211-03E7-F5FB-E433C28AB4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930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1B78C50-708E-C252-4127-9ED501D390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9611" t="437" r="9708" b="6979"/>
          <a:stretch/>
        </p:blipFill>
        <p:spPr>
          <a:xfrm>
            <a:off x="6092825" y="2206752"/>
            <a:ext cx="5253036" cy="4003548"/>
          </a:xfrm>
          <a:prstGeom prst="rect">
            <a:avLst/>
          </a:prstGeom>
        </p:spPr>
      </p:pic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6D232120-7B65-0870-F812-FCC986B8D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Keine Kompromisse nötig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Kraft tanken in der nahen Natur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Eigene gepflegte Gartenanlage «In der Au»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Urbane Angebote im benachbarten Uster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SzPct val="100000"/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ym typeface="Helvetica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Volketswil überzeugt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Breites Freizeit-, Kultur- und Sportangebot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z.B. Wochenmärkte, Hallen- und Freibad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ym typeface="Helvetica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sym typeface="Helvetica"/>
              </a:rPr>
              <a:t>Mobil und gut vernetzt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Bushaltestellen direkt vor der Haustür</a:t>
            </a:r>
            <a:endParaRPr lang="de-CH" sz="2000" dirty="0">
              <a:solidFill>
                <a:schemeClr val="tx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723A0731-CA6F-FE07-2181-3AF02154A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In Volketswil zu Hause</a:t>
            </a:r>
            <a:endParaRPr lang="de-CH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D504352-88F8-4E5F-734F-7DE4EEEB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400" b="1" dirty="0"/>
              <a:t>Das Quartier «In der Au» mitten im historischen Kern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6249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8223F6-FF9B-F6DE-659A-53962D00C6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/>
              <a:t>Wohnen mit Services, Unterstützung </a:t>
            </a:r>
            <a:br>
              <a:rPr lang="de-DE" sz="2000" b="1" dirty="0"/>
            </a:br>
            <a:r>
              <a:rPr lang="de-DE" sz="2000" b="1" dirty="0"/>
              <a:t>und Pflege</a:t>
            </a:r>
            <a:endParaRPr lang="de-DE" sz="2000" dirty="0">
              <a:solidFill>
                <a:schemeClr val="tx1"/>
              </a:solidFill>
            </a:endParaRPr>
          </a:p>
          <a:p>
            <a:pPr marL="0" indent="0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tabLst>
                <a:tab pos="442913" algn="l"/>
              </a:tabLst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/>
              <a:t>28</a:t>
            </a:r>
            <a:r>
              <a:rPr lang="de-DE" sz="2000" b="1" dirty="0"/>
              <a:t>	</a:t>
            </a:r>
            <a:r>
              <a:rPr lang="de-DE" sz="2000" dirty="0">
                <a:solidFill>
                  <a:schemeClr val="tx1"/>
                </a:solidFill>
              </a:rPr>
              <a:t>Alterswohnungen (plus 21 ab 2024) </a:t>
            </a:r>
          </a:p>
          <a:p>
            <a:pPr marL="0" indent="0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tabLst>
                <a:tab pos="442913" algn="l"/>
              </a:tabLst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/>
              <a:t>50</a:t>
            </a:r>
            <a:r>
              <a:rPr lang="de-DE" sz="2000" dirty="0">
                <a:solidFill>
                  <a:schemeClr val="tx1"/>
                </a:solidFill>
              </a:rPr>
              <a:t> 	Wohnungen für </a:t>
            </a:r>
            <a:r>
              <a:rPr lang="de-DE" sz="2000" i="1" dirty="0">
                <a:solidFill>
                  <a:schemeClr val="tx1"/>
                </a:solidFill>
              </a:rPr>
              <a:t>Wohnen mit Service </a:t>
            </a:r>
          </a:p>
          <a:p>
            <a:pPr marL="0" indent="0" algn="l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tabLst>
                <a:tab pos="442913" algn="l"/>
              </a:tabLst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/>
              <a:t>47	</a:t>
            </a:r>
            <a:r>
              <a:rPr lang="de-DE" sz="2000" dirty="0">
                <a:solidFill>
                  <a:schemeClr val="tx1"/>
                </a:solidFill>
              </a:rPr>
              <a:t>Plätze </a:t>
            </a:r>
            <a:r>
              <a:rPr lang="de-DE" sz="2000" i="1" dirty="0">
                <a:solidFill>
                  <a:schemeClr val="tx1"/>
                </a:solidFill>
              </a:rPr>
              <a:t>Wohnen mit Pflege</a:t>
            </a:r>
            <a:r>
              <a:rPr lang="de-DE" sz="2000" dirty="0">
                <a:solidFill>
                  <a:schemeClr val="tx1"/>
                </a:solidFill>
              </a:rPr>
              <a:t>; Ferienzimmer 	und andere temporäre Aufenthalte </a:t>
            </a:r>
          </a:p>
          <a:p>
            <a:pPr marL="0" indent="0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tabLst>
                <a:tab pos="442913" algn="l"/>
              </a:tabLst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400" b="1" dirty="0"/>
              <a:t>14	</a:t>
            </a:r>
            <a:r>
              <a:rPr lang="de-DE" sz="2000" dirty="0">
                <a:solidFill>
                  <a:schemeClr val="tx1"/>
                </a:solidFill>
              </a:rPr>
              <a:t>Plätze </a:t>
            </a:r>
            <a:r>
              <a:rPr lang="de-DE" sz="2000" i="1" dirty="0">
                <a:solidFill>
                  <a:schemeClr val="tx1"/>
                </a:solidFill>
              </a:rPr>
              <a:t>Wohnen mit Pflege bei Demenz</a:t>
            </a:r>
            <a:endParaRPr lang="de-DE" sz="2000" i="1" dirty="0">
              <a:solidFill>
                <a:schemeClr val="tx1"/>
              </a:solidFill>
              <a:sym typeface="Helvetica"/>
            </a:endParaRPr>
          </a:p>
          <a:p>
            <a:pPr marL="0" indent="0" algn="l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/>
          </a:p>
          <a:p>
            <a:pPr marL="277177" indent="-277177" algn="l" defTabSz="886967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CE88715-1381-79EE-27A3-32FDAEE553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86967">
              <a:lnSpc>
                <a:spcPct val="100000"/>
              </a:lnSpc>
              <a:spcBef>
                <a:spcPts val="900"/>
              </a:spcBef>
              <a:buSzPct val="100000"/>
              <a:buNone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/>
              <a:t>Gut eingebettet, mitten in Volketswil</a:t>
            </a:r>
            <a:endParaRPr lang="de-DE" sz="2000" b="1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900"/>
              </a:spcBef>
              <a:buSzPct val="100000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Öffentliches Restaurant &amp; Bistro LaVita </a:t>
            </a:r>
            <a:endParaRPr lang="de-DE" sz="2000" b="1" dirty="0">
              <a:solidFill>
                <a:schemeClr val="tx1"/>
              </a:solidFill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900"/>
              </a:spcBef>
              <a:buSzPct val="100000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Unsere hauseigene Spitex – die öffentliche Spitex der Gemeinde Volketswil </a:t>
            </a:r>
          </a:p>
          <a:p>
            <a:pPr defTabSz="886967">
              <a:lnSpc>
                <a:spcPct val="100000"/>
              </a:lnSpc>
              <a:spcBef>
                <a:spcPts val="900"/>
              </a:spcBef>
              <a:buSzPct val="100000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Kontaktstelle Leben im Alter </a:t>
            </a:r>
          </a:p>
          <a:p>
            <a:pPr marL="0" indent="0">
              <a:buNone/>
            </a:pPr>
            <a:endParaRPr lang="de-DE" sz="2000" b="1" dirty="0">
              <a:sym typeface="Helvetica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B48E23"/>
                </a:solidFill>
                <a:sym typeface="Helvetica"/>
              </a:rPr>
              <a:t>Unsere Trägerschaft </a:t>
            </a:r>
          </a:p>
          <a:p>
            <a:r>
              <a:rPr lang="de-DE" sz="2000" dirty="0">
                <a:solidFill>
                  <a:schemeClr val="tx1"/>
                </a:solidFill>
                <a:sym typeface="Helvetica"/>
              </a:rPr>
              <a:t>Leben und Wohnen «In der Au», getragen von </a:t>
            </a:r>
            <a:r>
              <a:rPr lang="de-DE" sz="2000" dirty="0" err="1">
                <a:solidFill>
                  <a:schemeClr val="tx1"/>
                </a:solidFill>
                <a:sym typeface="Helvetica"/>
              </a:rPr>
              <a:t>VitaFutura</a:t>
            </a:r>
            <a:r>
              <a:rPr lang="de-DE" sz="2000" dirty="0">
                <a:solidFill>
                  <a:schemeClr val="tx1"/>
                </a:solidFill>
                <a:sym typeface="Helvetica"/>
              </a:rPr>
              <a:t> AG</a:t>
            </a:r>
          </a:p>
          <a:p>
            <a:r>
              <a:rPr lang="de-DE" sz="2000" dirty="0">
                <a:solidFill>
                  <a:schemeClr val="tx1"/>
                </a:solidFill>
                <a:sym typeface="Helvetica"/>
              </a:rPr>
              <a:t>Gemeinnützige Aktiengesellschaft, zu 100% </a:t>
            </a:r>
            <a:br>
              <a:rPr lang="de-DE" sz="2000" dirty="0">
                <a:solidFill>
                  <a:schemeClr val="tx1"/>
                </a:solidFill>
                <a:sym typeface="Helvetica"/>
              </a:rPr>
            </a:br>
            <a:r>
              <a:rPr lang="de-DE" sz="2000" dirty="0">
                <a:solidFill>
                  <a:schemeClr val="tx1"/>
                </a:solidFill>
                <a:sym typeface="Helvetica"/>
              </a:rPr>
              <a:t>im Besitz der Gemeinde Volketswil</a:t>
            </a:r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9AB591-2323-8A5E-31D1-5EBFF2A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Leben und Wohnen «In der Au»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4B2B1C-11B4-E103-1684-8B90CF30E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Ein Zuhause mit Sicherheit und Stabilität, </a:t>
            </a:r>
            <a:r>
              <a:rPr lang="de-DE" dirty="0"/>
              <a:t>i</a:t>
            </a:r>
            <a:r>
              <a:rPr lang="de-DE" sz="2400" dirty="0"/>
              <a:t>n jeder Lebenslage wohl und geborgen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13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232D7C17-7F20-312E-A1BE-2FB0179483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568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64DBFDF-450C-91AE-593E-C6C92B09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379417">
            <a:off x="8877203" y="2538268"/>
            <a:ext cx="2257665" cy="135141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6279BDB-6BFF-59BD-12C1-12A48504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5182">
            <a:off x="3612733" y="4024770"/>
            <a:ext cx="2257665" cy="13514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D56E500-7313-2FB0-9BC4-307FA3AD1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3698">
            <a:off x="7853296" y="3846181"/>
            <a:ext cx="2257665" cy="135141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734BB5F-801B-3287-9FAD-6CBB68474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37445">
            <a:off x="6037793" y="4556219"/>
            <a:ext cx="2257665" cy="135141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D593579-5080-D04B-5F5F-EC1544D0B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20181">
            <a:off x="5473280" y="2471973"/>
            <a:ext cx="3271436" cy="1709732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D46F6E-398D-1093-0481-90DC070364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300"/>
              </a:spcBef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Ein Zuhause für jede Lebenssituation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defRPr sz="18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Für Autonomie und Geborgenheit</a:t>
            </a:r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4B273A-2CFF-F722-A581-9E9377C4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Wohnformen «In der Au»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807A8-0A07-B4A4-B528-A313A977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So vielfältig wie das Leben.</a:t>
            </a:r>
          </a:p>
          <a:p>
            <a:endParaRPr lang="de-CH" dirty="0"/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C06FB8E7-D518-374B-79CC-3AE713A91115}"/>
              </a:ext>
            </a:extLst>
          </p:cNvPr>
          <p:cNvGrpSpPr/>
          <p:nvPr/>
        </p:nvGrpSpPr>
        <p:grpSpPr>
          <a:xfrm rot="21156475">
            <a:off x="4112483" y="3190221"/>
            <a:ext cx="7131152" cy="1986481"/>
            <a:chOff x="5088632" y="3356072"/>
            <a:chExt cx="7131152" cy="1986481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86854E10-CF86-3671-B121-AC92E2FAE379}"/>
                </a:ext>
              </a:extLst>
            </p:cNvPr>
            <p:cNvSpPr txBox="1"/>
            <p:nvPr/>
          </p:nvSpPr>
          <p:spPr>
            <a:xfrm rot="443525">
              <a:off x="9674516" y="3356072"/>
              <a:ext cx="2545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>
                  <a:latin typeface=""/>
                </a:rPr>
                <a:t>Wohnen mit Pflege</a:t>
              </a:r>
            </a:p>
            <a:p>
              <a:pPr algn="ctr"/>
              <a:r>
                <a:rPr lang="de-CH" sz="1200" dirty="0">
                  <a:latin typeface=""/>
                </a:rPr>
                <a:t>bei Demenz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EAF304EC-678C-0B43-E847-97116AC3DC6B}"/>
                </a:ext>
              </a:extLst>
            </p:cNvPr>
            <p:cNvSpPr txBox="1"/>
            <p:nvPr/>
          </p:nvSpPr>
          <p:spPr>
            <a:xfrm rot="443525">
              <a:off x="9323569" y="4715173"/>
              <a:ext cx="1483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>
                  <a:latin typeface=""/>
                </a:rPr>
                <a:t>Wohnen</a:t>
              </a:r>
            </a:p>
            <a:p>
              <a:pPr algn="ctr"/>
              <a:r>
                <a:rPr lang="de-CH" sz="1200" dirty="0">
                  <a:latin typeface=""/>
                </a:rPr>
                <a:t>mit Pflege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F5DFD938-602B-FBD5-1123-498D6B7CCF06}"/>
                </a:ext>
              </a:extLst>
            </p:cNvPr>
            <p:cNvSpPr txBox="1"/>
            <p:nvPr/>
          </p:nvSpPr>
          <p:spPr>
            <a:xfrm rot="443525">
              <a:off x="7081154" y="4880888"/>
              <a:ext cx="1483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>
                  <a:latin typeface=""/>
                </a:rPr>
                <a:t>Wohnen</a:t>
              </a:r>
            </a:p>
            <a:p>
              <a:pPr algn="ctr"/>
              <a:r>
                <a:rPr lang="de-CH" sz="1200" dirty="0">
                  <a:latin typeface=""/>
                </a:rPr>
                <a:t>mit Service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46FDCAE6-D1F5-F92A-8306-9B74FB13E325}"/>
                </a:ext>
              </a:extLst>
            </p:cNvPr>
            <p:cNvSpPr txBox="1"/>
            <p:nvPr/>
          </p:nvSpPr>
          <p:spPr>
            <a:xfrm rot="443525">
              <a:off x="5088632" y="4219956"/>
              <a:ext cx="17340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>
                  <a:latin typeface=""/>
                </a:rPr>
                <a:t>Selbstständig </a:t>
              </a:r>
            </a:p>
            <a:p>
              <a:pPr algn="ctr"/>
              <a:r>
                <a:rPr lang="de-CH" sz="1200" dirty="0">
                  <a:latin typeface=""/>
                </a:rPr>
                <a:t>Wohnen</a:t>
              </a:r>
            </a:p>
            <a:p>
              <a:pPr algn="ctr"/>
              <a:r>
                <a:rPr lang="de-CH" sz="1200" dirty="0">
                  <a:latin typeface=""/>
                </a:rPr>
                <a:t>im Alter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1C238C6D-6567-F804-B4A1-25F4C036D7FD}"/>
              </a:ext>
            </a:extLst>
          </p:cNvPr>
          <p:cNvSpPr txBox="1"/>
          <p:nvPr/>
        </p:nvSpPr>
        <p:spPr>
          <a:xfrm>
            <a:off x="6983200" y="2680514"/>
            <a:ext cx="116819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300" b="0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Gibt Ihnen </a:t>
            </a:r>
          </a:p>
          <a:p>
            <a:pPr algn="ctr"/>
            <a:r>
              <a:rPr lang="de-CH" sz="1300" b="0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ein Zuhause.</a:t>
            </a:r>
          </a:p>
          <a:p>
            <a:pPr algn="ctr"/>
            <a:r>
              <a:rPr lang="de-CH" sz="1300" b="1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Barrierefreie </a:t>
            </a:r>
          </a:p>
          <a:p>
            <a:pPr algn="ctr"/>
            <a:r>
              <a:rPr lang="de-CH" sz="1300" b="1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Wohnungen</a:t>
            </a:r>
            <a:r>
              <a:rPr lang="de-CH" sz="1300" b="1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de-CH" sz="1300" b="1" i="0" u="none" strike="noStrike" baseline="0" dirty="0">
                <a:solidFill>
                  <a:schemeClr val="bg1"/>
                </a:solidFill>
                <a:latin typeface=""/>
                <a:cs typeface="Calibri" panose="020F0502020204030204" pitchFamily="34" charset="0"/>
              </a:rPr>
              <a:t>&amp; Zimmer</a:t>
            </a:r>
            <a:endParaRPr lang="de-CH" sz="1300" b="1" dirty="0">
              <a:solidFill>
                <a:schemeClr val="bg1"/>
              </a:solidFill>
              <a:latin typeface="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5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Tisch, sitzend, drinnen enthält.&#10;&#10;Automatisch generierte Beschreibung">
            <a:extLst>
              <a:ext uri="{FF2B5EF4-FFF2-40B4-BE49-F238E27FC236}">
                <a16:creationId xmlns:a16="http://schemas.microsoft.com/office/drawing/2014/main" id="{7584CB94-017F-824E-3C3D-B25F660ED4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9" r="6469"/>
          <a:stretch/>
        </p:blipFill>
        <p:spPr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CH" sz="2000" dirty="0"/>
              <a:t>In Kontakt in vertrauter Umgebung 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Selbstständig leben in Gemeinschaft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Annehmlichkeiten des Quartiers «In der Au»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Moderne, helle Wohnungen im Neubau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Zusätzliche Sicherheit dank Notrufsystem</a:t>
            </a:r>
            <a:endParaRPr lang="de-DE" sz="2000" b="1" dirty="0">
              <a:sym typeface="Helvetica"/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Hauseigene Spitex; Mögliche Anpassungen wie Pflegebett; Vorrang für Pflegezimmer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chemeClr val="tx1"/>
              </a:solidFill>
            </a:endParaRP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50 1-bis 2-Zimmer-Wohnungen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29-65 m</a:t>
            </a:r>
            <a:r>
              <a:rPr lang="de-DE" sz="2000" baseline="30000" dirty="0">
                <a:solidFill>
                  <a:schemeClr val="tx1"/>
                </a:solidFill>
                <a:sym typeface="Helvetica"/>
              </a:rPr>
              <a:t>2</a:t>
            </a:r>
            <a:r>
              <a:rPr lang="de-DE" sz="2000" dirty="0">
                <a:solidFill>
                  <a:schemeClr val="tx1"/>
                </a:solidFill>
              </a:rPr>
              <a:t> Wohnfläche, alles barrierefrei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Selbst möblieren nach eigenem Geschmack</a:t>
            </a:r>
          </a:p>
          <a:p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800" dirty="0"/>
              <a:t>Wohnen mit Service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886967" rtl="0" eaLnBrk="1" fontAlgn="auto" latinLnBrk="0" hangingPunct="1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B48E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Der individuellen Lebenssituation angepasst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2453C97-283F-297A-FB94-95B750876315}"/>
              </a:ext>
            </a:extLst>
          </p:cNvPr>
          <p:cNvGrpSpPr/>
          <p:nvPr/>
        </p:nvGrpSpPr>
        <p:grpSpPr>
          <a:xfrm>
            <a:off x="8020304" y="751280"/>
            <a:ext cx="4119937" cy="1864642"/>
            <a:chOff x="8072063" y="751280"/>
            <a:chExt cx="4119937" cy="186464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8C31E3A-0BB4-B8E8-4F9F-92DDD68AF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07767">
              <a:off x="9313674" y="1984137"/>
              <a:ext cx="1208870" cy="631785"/>
            </a:xfrm>
            <a:prstGeom prst="rect">
              <a:avLst/>
            </a:prstGeom>
          </p:spPr>
        </p:pic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D8E96027-269A-4D13-2C2C-5F0FAFF37699}"/>
                </a:ext>
              </a:extLst>
            </p:cNvPr>
            <p:cNvGrpSpPr/>
            <p:nvPr/>
          </p:nvGrpSpPr>
          <p:grpSpPr>
            <a:xfrm>
              <a:off x="8072063" y="751280"/>
              <a:ext cx="4119937" cy="1684684"/>
              <a:chOff x="8029487" y="705844"/>
              <a:chExt cx="4119937" cy="1684684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3B3F2976-4D33-4CC6-26E1-C28BC2570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9194" y="705844"/>
                <a:ext cx="1773699" cy="1061721"/>
              </a:xfrm>
              <a:prstGeom prst="rect">
                <a:avLst/>
              </a:prstGeom>
            </p:spPr>
          </p:pic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B82A636E-7048-AFFC-751A-9B306B89D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1856069">
                <a:off x="10929402" y="103670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EE153311-651D-405E-3E16-F4F86400B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250350">
                <a:off x="10283718" y="166023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30D5D2B5-89E2-921E-736D-13109779C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02677">
                <a:off x="8029487" y="1439783"/>
                <a:ext cx="1220022" cy="730295"/>
              </a:xfrm>
              <a:prstGeom prst="rect">
                <a:avLst/>
              </a:prstGeom>
            </p:spPr>
          </p:pic>
        </p:grp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04A89F65-2D2B-92F0-B567-69EF0C92E757}"/>
                </a:ext>
              </a:extLst>
            </p:cNvPr>
            <p:cNvSpPr txBox="1"/>
            <p:nvPr/>
          </p:nvSpPr>
          <p:spPr>
            <a:xfrm>
              <a:off x="9331348" y="2009858"/>
              <a:ext cx="908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Wohnen</a:t>
              </a:r>
            </a:p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mit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84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89A66B4-1C35-E54E-6028-D3228C5644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defTabSz="886967">
              <a:lnSpc>
                <a:spcPct val="116999"/>
              </a:lnSpc>
              <a:spcBef>
                <a:spcPts val="0"/>
              </a:spcBef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/>
              <a:t>Der Neubau – hochwertig, modern.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Minergie P zertifiziert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Storm über hauseigene Photovoltaikanlage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Grosszügige Dachbegrünung für Biodiversität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</a:rPr>
              <a:t>Hochwertige Materialien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 defTabSz="886967">
              <a:lnSpc>
                <a:spcPct val="116999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b="1" dirty="0">
                <a:latin typeface="Calibri" panose="020F0502020204030204"/>
                <a:sym typeface="Helvetica"/>
              </a:rPr>
              <a:t>Die Wohnungen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Warme Farben für behagliches Wohngefühl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Alle Räume mit Fussbodenheizung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Eichenparkett aus nachhaltiger Waldwirtschaft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Viel Tageslicht dank raumhohen Fenstern</a:t>
            </a:r>
          </a:p>
          <a:p>
            <a:pPr defTabSz="886967">
              <a:lnSpc>
                <a:spcPct val="100000"/>
              </a:lnSpc>
              <a:spcBef>
                <a:spcPts val="0"/>
              </a:spcBef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000" dirty="0">
                <a:solidFill>
                  <a:schemeClr val="tx1"/>
                </a:solidFill>
                <a:sym typeface="Helvetica"/>
              </a:rPr>
              <a:t>Textile Storen für Beschattung</a:t>
            </a:r>
          </a:p>
          <a:p>
            <a:endParaRPr lang="de-CH" dirty="0"/>
          </a:p>
        </p:txBody>
      </p:sp>
      <p:pic>
        <p:nvPicPr>
          <p:cNvPr id="4" name="Bildplatzhalter 3" descr="Ein Bild, das drinnen, Boden, Wand, Raum enthält.&#10;&#10;Automatisch generierte Beschreibung">
            <a:extLst>
              <a:ext uri="{FF2B5EF4-FFF2-40B4-BE49-F238E27FC236}">
                <a16:creationId xmlns:a16="http://schemas.microsoft.com/office/drawing/2014/main" id="{FD803671-636F-ABD0-3DFE-A814B9F207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4" r="3874"/>
          <a:stretch/>
        </p:blipFill>
        <p:spPr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2C14638-920C-840E-78AA-6E24B7D5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Mit Sorgfalt ausgesucht.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4125FE-8E22-13DD-6BBA-2660B6BE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dirty="0"/>
              <a:t>Wohnen mit Service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6A89636-1453-0AD1-C3AB-28334A7F77D6}"/>
              </a:ext>
            </a:extLst>
          </p:cNvPr>
          <p:cNvGrpSpPr/>
          <p:nvPr/>
        </p:nvGrpSpPr>
        <p:grpSpPr>
          <a:xfrm>
            <a:off x="8020304" y="751280"/>
            <a:ext cx="4119937" cy="1864642"/>
            <a:chOff x="8072063" y="751280"/>
            <a:chExt cx="4119937" cy="186464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DEB3500-FC8A-DB88-F8C3-3027E9AAF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07767">
              <a:off x="9313674" y="1984137"/>
              <a:ext cx="1208870" cy="631785"/>
            </a:xfrm>
            <a:prstGeom prst="rect">
              <a:avLst/>
            </a:prstGeom>
          </p:spPr>
        </p:pic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8400D831-B52E-7594-670C-E87F48A3A3CF}"/>
                </a:ext>
              </a:extLst>
            </p:cNvPr>
            <p:cNvGrpSpPr/>
            <p:nvPr/>
          </p:nvGrpSpPr>
          <p:grpSpPr>
            <a:xfrm>
              <a:off x="8072063" y="751280"/>
              <a:ext cx="4119937" cy="1684684"/>
              <a:chOff x="8029487" y="705844"/>
              <a:chExt cx="4119937" cy="1684684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207FF8E3-A049-8F86-2635-DA44F25A7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9194" y="705844"/>
                <a:ext cx="1773699" cy="1061721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00F578B6-4838-6A74-7F87-430426E24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1856069">
                <a:off x="10929402" y="103670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FB0A5B8B-886D-DBC2-B70D-39B99A552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250350">
                <a:off x="10283718" y="1660233"/>
                <a:ext cx="1220022" cy="730295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E6814472-48C5-384F-4203-AC1E6E465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02677">
                <a:off x="8029487" y="1439783"/>
                <a:ext cx="1220022" cy="730295"/>
              </a:xfrm>
              <a:prstGeom prst="rect">
                <a:avLst/>
              </a:prstGeom>
            </p:spPr>
          </p:pic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FF41C4B-F105-599F-A025-6681CF91FF22}"/>
                </a:ext>
              </a:extLst>
            </p:cNvPr>
            <p:cNvSpPr txBox="1"/>
            <p:nvPr/>
          </p:nvSpPr>
          <p:spPr>
            <a:xfrm>
              <a:off x="9331348" y="2009858"/>
              <a:ext cx="908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Wohnen</a:t>
              </a:r>
            </a:p>
            <a:p>
              <a:pPr algn="ctr"/>
              <a:r>
                <a:rPr lang="de-CH" sz="800" dirty="0">
                  <a:solidFill>
                    <a:schemeClr val="bg1"/>
                  </a:solidFill>
                  <a:latin typeface=""/>
                </a:rPr>
                <a:t>mit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40710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titelse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r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813</Words>
  <Application>Microsoft Office PowerPoint</Application>
  <PresentationFormat>Breitbild</PresentationFormat>
  <Paragraphs>192</Paragraphs>
  <Slides>22</Slides>
  <Notes>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Georgia</vt:lpstr>
      <vt:lpstr>Mastertitelseite</vt:lpstr>
      <vt:lpstr>In Volketswil daheim.</vt:lpstr>
      <vt:lpstr>Willkommen bei uns. </vt:lpstr>
      <vt:lpstr>PowerPoint-Präsentation</vt:lpstr>
      <vt:lpstr>In Volketswil zu Hause</vt:lpstr>
      <vt:lpstr>Leben und Wohnen «In der Au»</vt:lpstr>
      <vt:lpstr>PowerPoint-Präsentation</vt:lpstr>
      <vt:lpstr>Wohnformen «In der Au»</vt:lpstr>
      <vt:lpstr>Wohnen mit Service</vt:lpstr>
      <vt:lpstr>Mit Sorgfalt ausgesucht.</vt:lpstr>
      <vt:lpstr>Wohnen mit Ausblick</vt:lpstr>
      <vt:lpstr>PowerPoint-Präsentation</vt:lpstr>
      <vt:lpstr>Attraktive Grundrisse</vt:lpstr>
      <vt:lpstr>Individuell ergänzt </vt:lpstr>
      <vt:lpstr>Hält Sie fit. </vt:lpstr>
      <vt:lpstr>Gut umsorgt </vt:lpstr>
      <vt:lpstr>PowerPoint-Präsentation</vt:lpstr>
      <vt:lpstr>Kontaktstelle Leben im Alter</vt:lpstr>
      <vt:lpstr>Restaurant &amp; Bistro LaVita</vt:lpstr>
      <vt:lpstr>Restaurant &amp; Bistro LaVita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Prepress</dc:creator>
  <cp:lastModifiedBy>Corine Löffel</cp:lastModifiedBy>
  <cp:revision>40</cp:revision>
  <cp:lastPrinted>2022-11-03T14:42:33Z</cp:lastPrinted>
  <dcterms:created xsi:type="dcterms:W3CDTF">2022-10-20T12:56:22Z</dcterms:created>
  <dcterms:modified xsi:type="dcterms:W3CDTF">2022-11-04T13:43:21Z</dcterms:modified>
</cp:coreProperties>
</file>